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75" r:id="rId10"/>
    <p:sldId id="276" r:id="rId11"/>
    <p:sldId id="270" r:id="rId12"/>
    <p:sldId id="267" r:id="rId13"/>
    <p:sldId id="265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71" r:id="rId26"/>
    <p:sldId id="272" r:id="rId27"/>
    <p:sldId id="274" r:id="rId28"/>
    <p:sldId id="273" r:id="rId29"/>
    <p:sldId id="277" r:id="rId30"/>
    <p:sldId id="278" r:id="rId31"/>
    <p:sldId id="279" r:id="rId32"/>
    <p:sldId id="280" r:id="rId33"/>
    <p:sldId id="286" r:id="rId34"/>
    <p:sldId id="281" r:id="rId35"/>
    <p:sldId id="282" r:id="rId36"/>
    <p:sldId id="283" r:id="rId37"/>
    <p:sldId id="284" r:id="rId38"/>
    <p:sldId id="285" r:id="rId39"/>
    <p:sldId id="287" r:id="rId40"/>
    <p:sldId id="288" r:id="rId41"/>
    <p:sldId id="28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EA"/>
    <a:srgbClr val="0000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latin typeface="+mj-lt"/>
              </a:rPr>
              <a:t>ИДЕАЛЬНЫЙ</a:t>
            </a:r>
            <a:r>
              <a:rPr lang="ru-RU" sz="2800" baseline="0" dirty="0">
                <a:latin typeface="+mj-lt"/>
              </a:rPr>
              <a:t> БАЛАНС </a:t>
            </a:r>
            <a:r>
              <a:rPr lang="en-US" sz="2800" dirty="0">
                <a:latin typeface="+mj-lt"/>
              </a:rPr>
              <a:t>TETRIX</a:t>
            </a:r>
            <a:endParaRPr 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TETRIX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D28-463D-9017-C44C4D6E3DDC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D28-463D-9017-C44C4D6E3DD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E4CBA28-17CD-4028-AE6F-9C0280A3DCF1}" type="PERCENTAGE">
                      <a:rPr lang="en-US" sz="1600">
                        <a:latin typeface="+mj-lt"/>
                      </a:rPr>
                      <a:pPr/>
                      <a:t>[ПРОЦЕНТ]</a:t>
                    </a:fld>
                    <a:endParaRPr lang="ru-RU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D28-463D-9017-C44C4D6E3D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DE59C67-186F-41D9-8C70-C357B7C8BD8B}" type="PERCENTAGE">
                      <a:rPr lang="en-US" sz="1400">
                        <a:latin typeface="+mj-lt"/>
                      </a:rPr>
                      <a:pPr/>
                      <a:t>[ПРОЦЕНТ]</a:t>
                    </a:fld>
                    <a:endParaRPr lang="ru-RU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D28-463D-9017-C44C4D6E3D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ТЕТРИС</c:v>
                </c:pt>
                <c:pt idx="1">
                  <c:v>НОВОВВЕДЕНИЯ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8-463D-9017-C44C4D6E3DD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27442184884369769"/>
          <c:y val="0.29055120480527108"/>
          <c:w val="0.4286781573563147"/>
          <c:h val="6.76515224009321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ru-RU" sz="4000" b="1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75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од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50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137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лагодарность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237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grpSp>
        <p:nvGrpSpPr>
          <p:cNvPr id="815" name="Группа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77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endParaRPr lang="ru-RU"/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800"/>
            </a:lvl1pPr>
            <a:lvl2pPr marL="457200" indent="0">
              <a:buNone/>
              <a:defRPr lang="ru-RU" sz="2400"/>
            </a:lvl2pPr>
            <a:lvl3pPr marL="914400" indent="0">
              <a:buNone/>
              <a:defRPr lang="ru-RU" sz="20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7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675" name="Текст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ru-RU" sz="2800"/>
            </a:lvl1pPr>
            <a:lvl2pPr marL="457200" indent="0">
              <a:lnSpc>
                <a:spcPts val="2400"/>
              </a:lnSpc>
              <a:buNone/>
              <a:defRPr lang="ru-RU" sz="2000"/>
            </a:lvl2pPr>
            <a:lvl3pPr marL="914400" indent="0">
              <a:lnSpc>
                <a:spcPts val="2400"/>
              </a:lnSpc>
              <a:buNone/>
              <a:defRPr lang="ru-RU" sz="2000"/>
            </a:lvl3pPr>
            <a:lvl4pPr marL="1371600" indent="0">
              <a:lnSpc>
                <a:spcPts val="2400"/>
              </a:lnSpc>
              <a:buNone/>
              <a:defRPr lang="ru-RU" sz="2000"/>
            </a:lvl4pPr>
            <a:lvl5pPr marL="1828800" indent="0">
              <a:lnSpc>
                <a:spcPts val="2400"/>
              </a:lnSpc>
              <a:buNone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два объек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  <a:lvl6pPr marL="1600200">
              <a:defRPr lang="ru-RU">
                <a:latin typeface="Calibri Light" panose="020F0302020204030204" pitchFamily="34" charset="0"/>
              </a:defRPr>
            </a:lvl6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4" rtl="0"/>
            <a:r>
              <a:rPr lang="ru-RU" dirty="0"/>
              <a:t>Четвертый уровень</a:t>
            </a:r>
          </a:p>
          <a:p>
            <a:pPr lvl="5" rtl="0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09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ru-RU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ru-RU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ru-RU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ru-RU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4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одержимое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418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600"/>
              </a:spcAft>
              <a:defRPr lang="ru-RU"/>
            </a:lvl2pPr>
            <a:lvl3pPr>
              <a:spcBef>
                <a:spcPts val="0"/>
              </a:spcBef>
              <a:spcAft>
                <a:spcPts val="600"/>
              </a:spcAft>
              <a:defRPr lang="ru-RU"/>
            </a:lvl3pPr>
            <a:lvl4pPr>
              <a:spcBef>
                <a:spcPts val="0"/>
              </a:spcBef>
              <a:spcAft>
                <a:spcPts val="600"/>
              </a:spcAft>
              <a:defRPr lang="ru-RU" sz="2000"/>
            </a:lvl4pPr>
            <a:lvl5pPr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25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fld id="{E918DA84-7253-4EE9-8DF4-A0C5A448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39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7104">
          <p15:clr>
            <a:srgbClr val="C35EA4"/>
          </p15:clr>
        </p15:guide>
        <p15:guide id="5" pos="57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93BE0-254A-4EFD-B79C-022DDDFF9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ПРОЕКТ ИГРЫ</a:t>
            </a:r>
            <a:br>
              <a:rPr lang="ru-RU" dirty="0"/>
            </a:br>
            <a:r>
              <a:rPr lang="ru-RU" dirty="0"/>
              <a:t>НА </a:t>
            </a:r>
            <a:r>
              <a:rPr lang="en-US" dirty="0" err="1"/>
              <a:t>PYGAMe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370A3-9291-45DA-A03E-8480DA34AE92}"/>
              </a:ext>
            </a:extLst>
          </p:cNvPr>
          <p:cNvSpPr txBox="1"/>
          <p:nvPr/>
        </p:nvSpPr>
        <p:spPr>
          <a:xfrm>
            <a:off x="6352897" y="4820662"/>
            <a:ext cx="506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</a:rPr>
              <a:t>КАЛИНИЧЕВ ВЯЧЕСЛАВ ГРЕВЦОВ МИХАИЛ</a:t>
            </a:r>
            <a:endParaRPr lang="ru-RU" sz="30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F29CD8-C8C2-4A3C-B873-DEDD0CCB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27" y="2037338"/>
            <a:ext cx="6477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2C604-FD23-4AAB-8B38-B314895E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522" y="3660"/>
            <a:ext cx="2698377" cy="1467522"/>
          </a:xfrm>
        </p:spPr>
        <p:txBody>
          <a:bodyPr/>
          <a:lstStyle/>
          <a:p>
            <a:r>
              <a:rPr lang="ru-RU" dirty="0"/>
              <a:t>ФИГУРЫ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05D5F-1D60-4857-8304-0E63FACBD62C}"/>
              </a:ext>
            </a:extLst>
          </p:cNvPr>
          <p:cNvSpPr txBox="1"/>
          <p:nvPr/>
        </p:nvSpPr>
        <p:spPr>
          <a:xfrm>
            <a:off x="1515035" y="2126844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ОБЫЧНЫЕ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2420D-94AC-4F99-9795-87B64DDB3BED}"/>
              </a:ext>
            </a:extLst>
          </p:cNvPr>
          <p:cNvSpPr txBox="1"/>
          <p:nvPr/>
        </p:nvSpPr>
        <p:spPr>
          <a:xfrm>
            <a:off x="4289793" y="2149256"/>
            <a:ext cx="34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ЗАБЛОКИРОВАННЫЕ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CB383-C8F7-48C0-926D-F8FCF97613E4}"/>
              </a:ext>
            </a:extLst>
          </p:cNvPr>
          <p:cNvSpPr txBox="1"/>
          <p:nvPr/>
        </p:nvSpPr>
        <p:spPr>
          <a:xfrm>
            <a:off x="8588681" y="2126843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БОНУСНЫЕ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C76952-F095-4C52-88E3-D41C3C74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04" y="2772306"/>
            <a:ext cx="1964819" cy="3806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7C5724-FB8F-4DD5-AE4D-0F8EE578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42" y="2772306"/>
            <a:ext cx="1964819" cy="380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304D2A-7B56-47EC-8656-D8DB91713DD6}"/>
              </a:ext>
            </a:extLst>
          </p:cNvPr>
          <p:cNvSpPr txBox="1"/>
          <p:nvPr/>
        </p:nvSpPr>
        <p:spPr>
          <a:xfrm>
            <a:off x="5010743" y="2849887"/>
            <a:ext cx="1884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нет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металлический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B6145C-B897-4BD0-AB0D-F4F81FF1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81" y="2701130"/>
            <a:ext cx="1964819" cy="3806166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4068965-3B48-4B09-9F3B-65610B27CD14}"/>
              </a:ext>
            </a:extLst>
          </p:cNvPr>
          <p:cNvGrpSpPr/>
          <p:nvPr/>
        </p:nvGrpSpPr>
        <p:grpSpPr>
          <a:xfrm>
            <a:off x="1982134" y="5637060"/>
            <a:ext cx="866158" cy="571500"/>
            <a:chOff x="2129463" y="5624814"/>
            <a:chExt cx="866158" cy="571500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2CD12BB-EA09-4BF8-8220-310E79978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63" y="5624814"/>
              <a:ext cx="285750" cy="28575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F128758-F1D8-4F49-A122-E9AC4F25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213" y="5624814"/>
              <a:ext cx="285750" cy="28575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8E2E9DB-52C6-49EE-A3F1-C224C0AD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601" y="5910564"/>
              <a:ext cx="285750" cy="28575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5639EC7-CF6D-48A1-88BE-8C5D46CD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871" y="5910564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D1D6E59-45F3-4356-937D-8D6BC3AFC060}"/>
              </a:ext>
            </a:extLst>
          </p:cNvPr>
          <p:cNvGrpSpPr/>
          <p:nvPr/>
        </p:nvGrpSpPr>
        <p:grpSpPr>
          <a:xfrm rot="5400000">
            <a:off x="5743256" y="5494185"/>
            <a:ext cx="571500" cy="857250"/>
            <a:chOff x="5812155" y="5779935"/>
            <a:chExt cx="571500" cy="857250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95F4B15-C564-49A2-8A25-1B8C7C8B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155" y="5779935"/>
              <a:ext cx="285750" cy="28575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E4647F6-96F7-455D-930C-A035712D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5779935"/>
              <a:ext cx="285750" cy="2857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6C3DEB26-3FD6-4C87-8AF2-8CF0CF2B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6065685"/>
              <a:ext cx="285750" cy="28575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EC6F959-5166-4457-905F-1E27F890A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6351435"/>
              <a:ext cx="285750" cy="28575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7BF36EB-3CA9-40AC-A799-AE78143BC3CC}"/>
              </a:ext>
            </a:extLst>
          </p:cNvPr>
          <p:cNvSpPr txBox="1"/>
          <p:nvPr/>
        </p:nvSpPr>
        <p:spPr>
          <a:xfrm>
            <a:off x="1513486" y="2849887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да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sz="1800" dirty="0">
                <a:gradFill>
                  <a:gsLst>
                    <a:gs pos="0">
                      <a:srgbClr val="FF0000"/>
                    </a:gs>
                    <a:gs pos="26000">
                      <a:srgbClr val="ED7D31"/>
                    </a:gs>
                    <a:gs pos="50000">
                      <a:srgbClr val="00B050"/>
                    </a:gs>
                    <a:gs pos="100000">
                      <a:srgbClr val="7030A0"/>
                    </a:gs>
                    <a:gs pos="72000">
                      <a:srgbClr val="0070C0"/>
                    </a:gs>
                  </a:gsLst>
                  <a:lin ang="0" scaled="0"/>
                </a:gra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разный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1 уровня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7C910-9105-48C9-AF0D-DBE418B9672D}"/>
              </a:ext>
            </a:extLst>
          </p:cNvPr>
          <p:cNvSpPr txBox="1"/>
          <p:nvPr/>
        </p:nvSpPr>
        <p:spPr>
          <a:xfrm>
            <a:off x="5010743" y="2849887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нет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металлический</a:t>
            </a: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3 уровня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481E1-BE0A-4B90-A895-60A689E7B8E5}"/>
              </a:ext>
            </a:extLst>
          </p:cNvPr>
          <p:cNvSpPr txBox="1"/>
          <p:nvPr/>
        </p:nvSpPr>
        <p:spPr>
          <a:xfrm>
            <a:off x="8588682" y="2778711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1 блок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да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dirty="0">
                <a:solidFill>
                  <a:srgbClr val="7030A0"/>
                </a:solidFill>
                <a:latin typeface="+mj-lt"/>
              </a:rPr>
              <a:t>уникальный</a:t>
            </a: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4 уровня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3BAE34D-F59F-4E37-839C-DF8CFA47D8AD}"/>
              </a:ext>
            </a:extLst>
          </p:cNvPr>
          <p:cNvGrpSpPr/>
          <p:nvPr/>
        </p:nvGrpSpPr>
        <p:grpSpPr>
          <a:xfrm>
            <a:off x="8958676" y="5432409"/>
            <a:ext cx="1224828" cy="695052"/>
            <a:chOff x="8651247" y="5377291"/>
            <a:chExt cx="1224828" cy="695052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242A1AEE-935E-4CB0-9FCB-43186555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014" y="5786593"/>
              <a:ext cx="285750" cy="28575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0EF93637-5059-422B-B77A-40B705F9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0325" y="5775038"/>
              <a:ext cx="285750" cy="28575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407F6F26-3E8B-48D6-9E59-FA9E7AF7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247" y="5786593"/>
              <a:ext cx="285750" cy="285750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8D3C3E3-DAA4-4C80-B468-003858834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403" y="5377291"/>
              <a:ext cx="285750" cy="285750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1F038086-3943-4D44-B936-32B9A069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75" y="5377291"/>
              <a:ext cx="285750" cy="285750"/>
            </a:xfrm>
            <a:prstGeom prst="rect">
              <a:avLst/>
            </a:prstGeom>
          </p:spPr>
        </p:pic>
      </p:grp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074AA92-FC74-4B68-9D58-B5CB1A0B8147}"/>
              </a:ext>
            </a:extLst>
          </p:cNvPr>
          <p:cNvCxnSpPr>
            <a:cxnSpLocks/>
          </p:cNvCxnSpPr>
          <p:nvPr/>
        </p:nvCxnSpPr>
        <p:spPr>
          <a:xfrm>
            <a:off x="5952811" y="1470045"/>
            <a:ext cx="632688" cy="241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1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03ED9-F054-4941-9497-A599B2734DB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/>
              <a:t>НОВЫЕ ФОРМЫ</a:t>
            </a:r>
          </a:p>
        </p:txBody>
      </p: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B86CF54-B8AC-4348-8975-B0699CA2256E}"/>
              </a:ext>
            </a:extLst>
          </p:cNvPr>
          <p:cNvGrpSpPr/>
          <p:nvPr/>
        </p:nvGrpSpPr>
        <p:grpSpPr>
          <a:xfrm rot="5400000">
            <a:off x="5193776" y="2842565"/>
            <a:ext cx="857250" cy="286438"/>
            <a:chOff x="5953125" y="3285437"/>
            <a:chExt cx="857250" cy="286438"/>
          </a:xfrm>
          <a:effectLst/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37B66D9-B88C-4C14-B9A9-FA479762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5" y="3286125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EC1C355-177B-45A8-AFCF-9385CAA29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5437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8566BD9-0259-4094-84D0-8A25D020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75" y="3286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07D383A9-F940-4B7F-9A3B-F623FDC5C78C}"/>
              </a:ext>
            </a:extLst>
          </p:cNvPr>
          <p:cNvGrpSpPr/>
          <p:nvPr/>
        </p:nvGrpSpPr>
        <p:grpSpPr>
          <a:xfrm>
            <a:off x="6505812" y="3793452"/>
            <a:ext cx="571500" cy="571500"/>
            <a:chOff x="6505812" y="3793452"/>
            <a:chExt cx="571500" cy="571500"/>
          </a:xfrm>
          <a:effectLst/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FF3063B-EFB5-456A-8B6C-08850793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812" y="3793452"/>
              <a:ext cx="285750" cy="28575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49EAC73-7C38-43EF-9AFB-161BB89C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562" y="3793452"/>
              <a:ext cx="285750" cy="28575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E3E7435-774D-4DF2-B6CD-4FB19F88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562" y="4079202"/>
              <a:ext cx="285750" cy="285750"/>
            </a:xfrm>
            <a:prstGeom prst="rect">
              <a:avLst/>
            </a:prstGeom>
          </p:spPr>
        </p:pic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B4067336-F82E-462B-A458-F39E0F74E6C0}"/>
              </a:ext>
            </a:extLst>
          </p:cNvPr>
          <p:cNvGrpSpPr/>
          <p:nvPr/>
        </p:nvGrpSpPr>
        <p:grpSpPr>
          <a:xfrm>
            <a:off x="10453428" y="3793452"/>
            <a:ext cx="571500" cy="571500"/>
            <a:chOff x="10453428" y="3793452"/>
            <a:chExt cx="571500" cy="571500"/>
          </a:xfrm>
          <a:effectLst/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324A5186-851C-4F84-BDDB-F7DCBED7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428" y="4079202"/>
              <a:ext cx="285750" cy="28575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6F5C967-8167-4B5B-9485-EEEA4579C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428" y="3793452"/>
              <a:ext cx="285750" cy="28575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B0B4705-277B-4E88-AAFA-FC43B3F0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178" y="3793452"/>
              <a:ext cx="285750" cy="285750"/>
            </a:xfrm>
            <a:prstGeom prst="rect">
              <a:avLst/>
            </a:prstGeom>
          </p:spPr>
        </p:pic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5303B470-FE9E-4233-BFFA-76A7B84BB356}"/>
              </a:ext>
            </a:extLst>
          </p:cNvPr>
          <p:cNvGrpSpPr/>
          <p:nvPr/>
        </p:nvGrpSpPr>
        <p:grpSpPr>
          <a:xfrm>
            <a:off x="5819534" y="983682"/>
            <a:ext cx="857250" cy="833152"/>
            <a:chOff x="5819534" y="983682"/>
            <a:chExt cx="857250" cy="833152"/>
          </a:xfrm>
          <a:effectLst/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EA0D8E3B-1986-494C-A06C-6F36911C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34" y="1268744"/>
              <a:ext cx="285750" cy="285750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8CDC815-389F-4D30-95C2-F4A8CC8C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1268744"/>
              <a:ext cx="285750" cy="2857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B922FE6-BB86-44C4-8FAD-52CD807C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1531084"/>
              <a:ext cx="285750" cy="28575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0E400F1C-225D-45A6-8654-0647A08D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534" y="1266678"/>
              <a:ext cx="285750" cy="28575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ADF960-D274-4AB3-9C30-E088DF10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983682"/>
              <a:ext cx="285750" cy="285750"/>
            </a:xfrm>
            <a:prstGeom prst="rect">
              <a:avLst/>
            </a:prstGeom>
          </p:spPr>
        </p:pic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DAA9778F-AA33-4723-A21D-85DFB3791007}"/>
              </a:ext>
            </a:extLst>
          </p:cNvPr>
          <p:cNvGrpSpPr/>
          <p:nvPr/>
        </p:nvGrpSpPr>
        <p:grpSpPr>
          <a:xfrm>
            <a:off x="4425066" y="3711653"/>
            <a:ext cx="857250" cy="571500"/>
            <a:chOff x="4425066" y="3711653"/>
            <a:chExt cx="857250" cy="571500"/>
          </a:xfrm>
          <a:effectLst/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D0EC5462-C77F-41E0-81E0-C124182C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066" y="3986730"/>
              <a:ext cx="285750" cy="2857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D5040894-DEE2-4738-BB2A-945E272D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066" y="3711653"/>
              <a:ext cx="285750" cy="285750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902D0B6-1293-44FD-8CF0-377DE2892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816" y="3711653"/>
              <a:ext cx="285750" cy="285750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C3C46C20-FFCB-48F0-A771-EA6B9716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566" y="3711653"/>
              <a:ext cx="285750" cy="285750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52E2B05-AC7D-4640-B799-2660BE32B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566" y="3997403"/>
              <a:ext cx="285750" cy="285750"/>
            </a:xfrm>
            <a:prstGeom prst="rect">
              <a:avLst/>
            </a:prstGeom>
          </p:spPr>
        </p:pic>
      </p:grpSp>
      <p:grpSp>
        <p:nvGrpSpPr>
          <p:cNvPr id="159" name="Группа 158">
            <a:extLst>
              <a:ext uri="{FF2B5EF4-FFF2-40B4-BE49-F238E27FC236}">
                <a16:creationId xmlns:a16="http://schemas.microsoft.com/office/drawing/2014/main" id="{8B75C802-5670-426C-8AD6-DFFE3597FA9D}"/>
              </a:ext>
            </a:extLst>
          </p:cNvPr>
          <p:cNvGrpSpPr/>
          <p:nvPr/>
        </p:nvGrpSpPr>
        <p:grpSpPr>
          <a:xfrm>
            <a:off x="6589307" y="2245554"/>
            <a:ext cx="843364" cy="857250"/>
            <a:chOff x="6589307" y="2245554"/>
            <a:chExt cx="843364" cy="857250"/>
          </a:xfrm>
          <a:effectLst/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09D5473F-AC11-4928-9C68-0D49E399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07" y="2817054"/>
              <a:ext cx="285750" cy="285750"/>
            </a:xfrm>
            <a:prstGeom prst="rect">
              <a:avLst/>
            </a:prstGeom>
          </p:spPr>
        </p:pic>
        <p:grpSp>
          <p:nvGrpSpPr>
            <p:cNvPr id="149" name="Группа 148">
              <a:extLst>
                <a:ext uri="{FF2B5EF4-FFF2-40B4-BE49-F238E27FC236}">
                  <a16:creationId xmlns:a16="http://schemas.microsoft.com/office/drawing/2014/main" id="{E232A8E0-0675-458B-BBE7-BFF8432D8DC2}"/>
                </a:ext>
              </a:extLst>
            </p:cNvPr>
            <p:cNvGrpSpPr/>
            <p:nvPr/>
          </p:nvGrpSpPr>
          <p:grpSpPr>
            <a:xfrm>
              <a:off x="6589307" y="2245554"/>
              <a:ext cx="843364" cy="571500"/>
              <a:chOff x="6589307" y="2245554"/>
              <a:chExt cx="843364" cy="571500"/>
            </a:xfrm>
          </p:grpSpPr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9C99FA0A-16B6-49CD-91DC-9AF6115AD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9307" y="2531304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4F811794-E10E-450D-8F26-980043932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1171" y="2531304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8E8FA7DD-A646-4A99-9EBB-08543F921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6921" y="2528895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4E988C66-B356-47BD-B64D-4F2A21FCC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6921" y="2245554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E73B0E58-C3A8-4856-8CA6-1FBEF05290B3}"/>
              </a:ext>
            </a:extLst>
          </p:cNvPr>
          <p:cNvGrpSpPr/>
          <p:nvPr/>
        </p:nvGrpSpPr>
        <p:grpSpPr>
          <a:xfrm>
            <a:off x="938055" y="5051235"/>
            <a:ext cx="857250" cy="857250"/>
            <a:chOff x="938055" y="5051235"/>
            <a:chExt cx="857250" cy="857250"/>
          </a:xfrm>
          <a:effectLst/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2FD7AB0-3064-46D8-981D-32F20E158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622735"/>
              <a:ext cx="285750" cy="28575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D931090-C1A1-456B-9FDC-1AB67A05B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336985"/>
              <a:ext cx="285750" cy="28575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57848D29-6049-433A-BFEB-F82E47B8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051235"/>
              <a:ext cx="285750" cy="28575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1DDB64A-66C6-4EA9-BD02-149A0EE9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805" y="5622735"/>
              <a:ext cx="285750" cy="285750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00B24D88-E340-4EA9-B2F5-820E99A3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555" y="5622735"/>
              <a:ext cx="285750" cy="285750"/>
            </a:xfrm>
            <a:prstGeom prst="rect">
              <a:avLst/>
            </a:prstGeom>
          </p:spPr>
        </p:pic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A682EBDE-9C2A-4609-9924-1FE8515E664F}"/>
              </a:ext>
            </a:extLst>
          </p:cNvPr>
          <p:cNvGrpSpPr/>
          <p:nvPr/>
        </p:nvGrpSpPr>
        <p:grpSpPr>
          <a:xfrm>
            <a:off x="9185350" y="2271409"/>
            <a:ext cx="857250" cy="857250"/>
            <a:chOff x="9185350" y="2271409"/>
            <a:chExt cx="857250" cy="857250"/>
          </a:xfrm>
          <a:effectLst/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B217677F-1018-4B8B-8D54-D915C7463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50" y="2557159"/>
              <a:ext cx="285750" cy="28575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DC102C9-A27E-4300-AD79-8B954BF7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50" y="2271409"/>
              <a:ext cx="285750" cy="285750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036976D9-5790-432B-9B3A-A7970D06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100" y="2557159"/>
              <a:ext cx="285750" cy="285750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A5CFDC42-E9CD-448A-8481-08ADADDE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50" y="2557159"/>
              <a:ext cx="285750" cy="285750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311F3302-A9AB-4B87-A7D6-C04A9944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50" y="2842909"/>
              <a:ext cx="285750" cy="285750"/>
            </a:xfrm>
            <a:prstGeom prst="rect">
              <a:avLst/>
            </a:prstGeom>
          </p:spPr>
        </p:pic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6F529D67-D971-48DE-8C33-CDC6E363108B}"/>
              </a:ext>
            </a:extLst>
          </p:cNvPr>
          <p:cNvGrpSpPr/>
          <p:nvPr/>
        </p:nvGrpSpPr>
        <p:grpSpPr>
          <a:xfrm>
            <a:off x="4767605" y="5099700"/>
            <a:ext cx="857250" cy="857250"/>
            <a:chOff x="4767605" y="5099700"/>
            <a:chExt cx="857250" cy="857250"/>
          </a:xfrm>
          <a:effectLst/>
        </p:grpSpPr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7D0F1243-701A-421E-98A1-E22FEFF41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099700"/>
              <a:ext cx="285750" cy="285750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B937AE04-49B1-455F-878A-E925D36B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385450"/>
              <a:ext cx="285750" cy="285750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E9BA4296-32FD-49C5-8185-6B43C92D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671200"/>
              <a:ext cx="285750" cy="285750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748DF318-3A04-4B63-9B6D-644FAD16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105" y="5099700"/>
              <a:ext cx="285750" cy="285750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A38D0A3-FAE3-4B22-AC90-0C2F5657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605" y="5099700"/>
              <a:ext cx="285750" cy="285750"/>
            </a:xfrm>
            <a:prstGeom prst="rect">
              <a:avLst/>
            </a:prstGeom>
          </p:spPr>
        </p:pic>
      </p:grp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3A8AD03D-A962-4E86-A6B1-E27CD84C7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52" y="4071619"/>
            <a:ext cx="285750" cy="285750"/>
          </a:xfrm>
          <a:prstGeom prst="rect">
            <a:avLst/>
          </a:prstGeom>
          <a:effectLst/>
        </p:spPr>
      </p:pic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11007F34-BBBA-4224-9215-53F4A9C3E02E}"/>
              </a:ext>
            </a:extLst>
          </p:cNvPr>
          <p:cNvGrpSpPr/>
          <p:nvPr/>
        </p:nvGrpSpPr>
        <p:grpSpPr>
          <a:xfrm>
            <a:off x="7105409" y="5065281"/>
            <a:ext cx="857250" cy="857250"/>
            <a:chOff x="7105409" y="5065281"/>
            <a:chExt cx="857250" cy="857250"/>
          </a:xfrm>
          <a:effectLst/>
        </p:grpSpPr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51756A3D-468A-41F8-B872-ABF32037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09" y="5351031"/>
              <a:ext cx="285750" cy="285750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78638E-67DC-4573-8BB9-98D48BC9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59" y="5351031"/>
              <a:ext cx="285750" cy="285750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516B44C8-7D8B-4F71-A6F7-679DCC11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09" y="5351031"/>
              <a:ext cx="285750" cy="285750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13B1B1A0-399F-4A4D-A0B0-2F6FC2B5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59" y="5065281"/>
              <a:ext cx="285750" cy="285750"/>
            </a:xfrm>
            <a:prstGeom prst="rect">
              <a:avLst/>
            </a:prstGeom>
          </p:spPr>
        </p:pic>
        <p:pic>
          <p:nvPicPr>
            <p:cNvPr id="88" name="Рисунок 87">
              <a:extLst>
                <a:ext uri="{FF2B5EF4-FFF2-40B4-BE49-F238E27FC236}">
                  <a16:creationId xmlns:a16="http://schemas.microsoft.com/office/drawing/2014/main" id="{F37EC59F-4B02-4FD6-BC01-87F284561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371" y="5636781"/>
              <a:ext cx="285750" cy="285750"/>
            </a:xfrm>
            <a:prstGeom prst="rect">
              <a:avLst/>
            </a:prstGeom>
          </p:spPr>
        </p:pic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71F1F8B9-091A-4FC0-86A6-97183D8D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803" y="5636781"/>
              <a:ext cx="285750" cy="285750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EC357F0-1DE8-4A90-87D8-E88336D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697" y="5065281"/>
              <a:ext cx="285750" cy="285750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9785CC80-3CAF-43E2-AE9D-B606FC83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621" y="5065281"/>
              <a:ext cx="285750" cy="285750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2134DFA3-9689-4E9E-9020-B9B22C58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621" y="5636781"/>
              <a:ext cx="285750" cy="285750"/>
            </a:xfrm>
            <a:prstGeom prst="rect">
              <a:avLst/>
            </a:prstGeom>
          </p:spPr>
        </p:pic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31EAE103-3164-4DD4-A7F8-1126BA69A956}"/>
              </a:ext>
            </a:extLst>
          </p:cNvPr>
          <p:cNvGrpSpPr/>
          <p:nvPr/>
        </p:nvGrpSpPr>
        <p:grpSpPr>
          <a:xfrm>
            <a:off x="7972998" y="3035048"/>
            <a:ext cx="571500" cy="571500"/>
            <a:chOff x="7972998" y="3035048"/>
            <a:chExt cx="571500" cy="571500"/>
          </a:xfrm>
          <a:effectLst/>
        </p:grpSpPr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AFFD8924-9C3E-47CA-8CFA-6FF3E591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998" y="3035048"/>
              <a:ext cx="285750" cy="285750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B28FF5A5-48CD-4103-A41B-42FBB528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48" y="3035048"/>
              <a:ext cx="285750" cy="285750"/>
            </a:xfrm>
            <a:prstGeom prst="rect">
              <a:avLst/>
            </a:prstGeom>
          </p:spPr>
        </p:pic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1AE58382-B632-4461-908A-6D39521F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998" y="3320798"/>
              <a:ext cx="285750" cy="285750"/>
            </a:xfrm>
            <a:prstGeom prst="rect">
              <a:avLst/>
            </a:prstGeom>
          </p:spPr>
        </p:pic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6E46249F-6B3D-4369-BC90-6DE74734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48" y="3320798"/>
              <a:ext cx="285750" cy="285750"/>
            </a:xfrm>
            <a:prstGeom prst="rect">
              <a:avLst/>
            </a:prstGeom>
          </p:spPr>
        </p:pic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46E8C9B3-961B-4C2E-93EC-913DE8D8B3F1}"/>
              </a:ext>
            </a:extLst>
          </p:cNvPr>
          <p:cNvGrpSpPr/>
          <p:nvPr/>
        </p:nvGrpSpPr>
        <p:grpSpPr>
          <a:xfrm>
            <a:off x="613410" y="3571187"/>
            <a:ext cx="857032" cy="854841"/>
            <a:chOff x="613410" y="3571187"/>
            <a:chExt cx="857032" cy="854841"/>
          </a:xfrm>
          <a:effectLst/>
        </p:grpSpPr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2D1941E9-77A7-4DCC-9F96-912D4294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10" y="3571187"/>
              <a:ext cx="285750" cy="285750"/>
            </a:xfrm>
            <a:prstGeom prst="rect">
              <a:avLst/>
            </a:prstGeom>
          </p:spPr>
        </p:pic>
        <p:pic>
          <p:nvPicPr>
            <p:cNvPr id="98" name="Рисунок 97">
              <a:extLst>
                <a:ext uri="{FF2B5EF4-FFF2-40B4-BE49-F238E27FC236}">
                  <a16:creationId xmlns:a16="http://schemas.microsoft.com/office/drawing/2014/main" id="{39010703-25FD-43AB-9348-ECA11E01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" y="3571187"/>
              <a:ext cx="285750" cy="285750"/>
            </a:xfrm>
            <a:prstGeom prst="rect">
              <a:avLst/>
            </a:prstGeom>
          </p:spPr>
        </p:pic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27DF2483-1852-41D3-BFBD-4BD4F8543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" y="3856937"/>
              <a:ext cx="285750" cy="28575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4718C078-83A0-4DCF-97BA-A50A28FF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92" y="3856937"/>
              <a:ext cx="285750" cy="285750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A38FCC88-2F7A-48D5-81DF-910070B5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92" y="4140278"/>
              <a:ext cx="285750" cy="285750"/>
            </a:xfrm>
            <a:prstGeom prst="rect">
              <a:avLst/>
            </a:prstGeom>
          </p:spPr>
        </p:pic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32C412F8-B04D-4004-806C-F956300FCBED}"/>
              </a:ext>
            </a:extLst>
          </p:cNvPr>
          <p:cNvGrpSpPr/>
          <p:nvPr/>
        </p:nvGrpSpPr>
        <p:grpSpPr>
          <a:xfrm>
            <a:off x="10024803" y="950042"/>
            <a:ext cx="574961" cy="854841"/>
            <a:chOff x="10024803" y="950042"/>
            <a:chExt cx="574961" cy="854841"/>
          </a:xfrm>
          <a:effectLst/>
        </p:grpSpPr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D542BBCD-5211-4C8F-9C7F-AE3F77AB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4803" y="1519133"/>
              <a:ext cx="285750" cy="285750"/>
            </a:xfrm>
            <a:prstGeom prst="rect">
              <a:avLst/>
            </a:prstGeom>
          </p:spPr>
        </p:pic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FF54191E-C53E-44FB-BD85-2610E59E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0553" y="1519133"/>
              <a:ext cx="285750" cy="285750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7401BDC6-D15F-4A02-8DA3-FA6F828D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750" y="1233383"/>
              <a:ext cx="285750" cy="285750"/>
            </a:xfrm>
            <a:prstGeom prst="rect">
              <a:avLst/>
            </a:prstGeom>
          </p:spPr>
        </p:pic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5DAAF0EE-B7D3-4990-8C89-3ADCD64D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00" y="1233383"/>
              <a:ext cx="285750" cy="285750"/>
            </a:xfrm>
            <a:prstGeom prst="rect">
              <a:avLst/>
            </a:prstGeom>
          </p:spPr>
        </p:pic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B4199FD8-D9F6-42BC-A659-21BE6BCB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014" y="950042"/>
              <a:ext cx="285750" cy="285750"/>
            </a:xfrm>
            <a:prstGeom prst="rect">
              <a:avLst/>
            </a:prstGeom>
          </p:spPr>
        </p:pic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835A6EA4-7DBC-49AE-A030-EBF640C92B42}"/>
              </a:ext>
            </a:extLst>
          </p:cNvPr>
          <p:cNvGrpSpPr/>
          <p:nvPr/>
        </p:nvGrpSpPr>
        <p:grpSpPr>
          <a:xfrm>
            <a:off x="3572793" y="2269551"/>
            <a:ext cx="1143000" cy="285750"/>
            <a:chOff x="3572793" y="2269551"/>
            <a:chExt cx="1143000" cy="285750"/>
          </a:xfrm>
          <a:effectLst/>
        </p:grpSpPr>
        <p:pic>
          <p:nvPicPr>
            <p:cNvPr id="110" name="Рисунок 109">
              <a:extLst>
                <a:ext uri="{FF2B5EF4-FFF2-40B4-BE49-F238E27FC236}">
                  <a16:creationId xmlns:a16="http://schemas.microsoft.com/office/drawing/2014/main" id="{4FE2AC80-286F-4499-95A8-BBB9FDC8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793" y="2269551"/>
              <a:ext cx="285750" cy="285750"/>
            </a:xfrm>
            <a:prstGeom prst="rect">
              <a:avLst/>
            </a:prstGeom>
          </p:spPr>
        </p:pic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EDAE61D5-DD23-4365-A5DE-20088220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543" y="2269551"/>
              <a:ext cx="285750" cy="285750"/>
            </a:xfrm>
            <a:prstGeom prst="rect">
              <a:avLst/>
            </a:prstGeom>
          </p:spPr>
        </p:pic>
        <p:pic>
          <p:nvPicPr>
            <p:cNvPr id="112" name="Рисунок 111">
              <a:extLst>
                <a:ext uri="{FF2B5EF4-FFF2-40B4-BE49-F238E27FC236}">
                  <a16:creationId xmlns:a16="http://schemas.microsoft.com/office/drawing/2014/main" id="{214C35AF-1F8B-4998-8F58-7558BBD0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293" y="2269551"/>
              <a:ext cx="285750" cy="285750"/>
            </a:xfrm>
            <a:prstGeom prst="rect">
              <a:avLst/>
            </a:prstGeom>
          </p:spPr>
        </p:pic>
        <p:pic>
          <p:nvPicPr>
            <p:cNvPr id="113" name="Рисунок 112">
              <a:extLst>
                <a:ext uri="{FF2B5EF4-FFF2-40B4-BE49-F238E27FC236}">
                  <a16:creationId xmlns:a16="http://schemas.microsoft.com/office/drawing/2014/main" id="{3B018DEB-0F6C-4DEB-9C2B-80404393E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043" y="2269551"/>
              <a:ext cx="285750" cy="285750"/>
            </a:xfrm>
            <a:prstGeom prst="rect">
              <a:avLst/>
            </a:prstGeom>
          </p:spPr>
        </p:pic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78B288C2-910A-4A48-AB12-595D475E3872}"/>
              </a:ext>
            </a:extLst>
          </p:cNvPr>
          <p:cNvGrpSpPr/>
          <p:nvPr/>
        </p:nvGrpSpPr>
        <p:grpSpPr>
          <a:xfrm>
            <a:off x="2708651" y="5104837"/>
            <a:ext cx="841039" cy="843204"/>
            <a:chOff x="2708651" y="5104837"/>
            <a:chExt cx="841039" cy="843204"/>
          </a:xfrm>
          <a:effectLst/>
        </p:grpSpPr>
        <p:pic>
          <p:nvPicPr>
            <p:cNvPr id="115" name="Рисунок 114">
              <a:extLst>
                <a:ext uri="{FF2B5EF4-FFF2-40B4-BE49-F238E27FC236}">
                  <a16:creationId xmlns:a16="http://schemas.microsoft.com/office/drawing/2014/main" id="{0F3F3E7C-DDE0-4583-8778-AAD77EE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651" y="5390587"/>
              <a:ext cx="285750" cy="285750"/>
            </a:xfrm>
            <a:prstGeom prst="rect">
              <a:avLst/>
            </a:prstGeom>
          </p:spPr>
        </p:pic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0A8087ED-6131-4E5D-8EB2-67E3E322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940" y="5390587"/>
              <a:ext cx="285750" cy="285750"/>
            </a:xfrm>
            <a:prstGeom prst="rect">
              <a:avLst/>
            </a:prstGeom>
          </p:spPr>
        </p:pic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123FD738-0F87-4360-BBA4-088CFC10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90" y="5104837"/>
              <a:ext cx="285750" cy="285750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79AA5568-5A7D-4DAE-98CB-A4DC9075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90" y="5662291"/>
              <a:ext cx="285750" cy="285750"/>
            </a:xfrm>
            <a:prstGeom prst="rect">
              <a:avLst/>
            </a:prstGeom>
          </p:spPr>
        </p:pic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3467413D-580B-4EBF-AFC3-CC619915BB7D}"/>
              </a:ext>
            </a:extLst>
          </p:cNvPr>
          <p:cNvGrpSpPr/>
          <p:nvPr/>
        </p:nvGrpSpPr>
        <p:grpSpPr>
          <a:xfrm>
            <a:off x="915764" y="2129321"/>
            <a:ext cx="857250" cy="569543"/>
            <a:chOff x="915764" y="2129321"/>
            <a:chExt cx="857250" cy="569543"/>
          </a:xfrm>
          <a:effectLst/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8AA4CCA1-F92F-49FD-BE74-F92D3CF4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764" y="2413114"/>
              <a:ext cx="285750" cy="285750"/>
            </a:xfrm>
            <a:prstGeom prst="rect">
              <a:avLst/>
            </a:prstGeom>
          </p:spPr>
        </p:pic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B73E2ACB-D3D4-4AF1-BC65-839766E6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64" y="2412426"/>
              <a:ext cx="285750" cy="285750"/>
            </a:xfrm>
            <a:prstGeom prst="rect">
              <a:avLst/>
            </a:prstGeom>
          </p:spPr>
        </p:pic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0869F75C-C5D8-48D1-B928-574AC459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514" y="2413114"/>
              <a:ext cx="285750" cy="285750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1B099021-EC5E-400C-9A14-409F62D0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32" y="2129321"/>
              <a:ext cx="285750" cy="285750"/>
            </a:xfrm>
            <a:prstGeom prst="rect">
              <a:avLst/>
            </a:prstGeom>
          </p:spPr>
        </p:pic>
      </p:grp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72592D30-CC9B-43A3-8733-43FBB01CF4D6}"/>
              </a:ext>
            </a:extLst>
          </p:cNvPr>
          <p:cNvGrpSpPr/>
          <p:nvPr/>
        </p:nvGrpSpPr>
        <p:grpSpPr>
          <a:xfrm>
            <a:off x="2235977" y="2797056"/>
            <a:ext cx="856225" cy="571500"/>
            <a:chOff x="2235977" y="2797056"/>
            <a:chExt cx="856225" cy="571500"/>
          </a:xfrm>
          <a:effectLst/>
        </p:grpSpPr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5304BA9D-53CC-41D7-A186-E6F3D595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977" y="2797056"/>
              <a:ext cx="285750" cy="285750"/>
            </a:xfrm>
            <a:prstGeom prst="rect">
              <a:avLst/>
            </a:prstGeom>
          </p:spPr>
        </p:pic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1F97B87F-9545-43E5-B01F-C46A85C7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727" y="2797056"/>
              <a:ext cx="285750" cy="285750"/>
            </a:xfrm>
            <a:prstGeom prst="rect">
              <a:avLst/>
            </a:prstGeom>
          </p:spPr>
        </p:pic>
        <p:pic>
          <p:nvPicPr>
            <p:cNvPr id="129" name="Рисунок 128">
              <a:extLst>
                <a:ext uri="{FF2B5EF4-FFF2-40B4-BE49-F238E27FC236}">
                  <a16:creationId xmlns:a16="http://schemas.microsoft.com/office/drawing/2014/main" id="{35B55531-6FFA-409C-96D7-41EB4B54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727" y="3082806"/>
              <a:ext cx="285750" cy="285750"/>
            </a:xfrm>
            <a:prstGeom prst="rect">
              <a:avLst/>
            </a:prstGeom>
          </p:spPr>
        </p:pic>
        <p:pic>
          <p:nvPicPr>
            <p:cNvPr id="131" name="Рисунок 130">
              <a:extLst>
                <a:ext uri="{FF2B5EF4-FFF2-40B4-BE49-F238E27FC236}">
                  <a16:creationId xmlns:a16="http://schemas.microsoft.com/office/drawing/2014/main" id="{31CB9FD5-51F9-4FEF-950C-864F89AE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452" y="3082806"/>
              <a:ext cx="285750" cy="285750"/>
            </a:xfrm>
            <a:prstGeom prst="rect">
              <a:avLst/>
            </a:prstGeom>
          </p:spPr>
        </p:pic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36518B09-37C8-47C0-85CA-71967184DECF}"/>
              </a:ext>
            </a:extLst>
          </p:cNvPr>
          <p:cNvGrpSpPr/>
          <p:nvPr/>
        </p:nvGrpSpPr>
        <p:grpSpPr>
          <a:xfrm>
            <a:off x="8885264" y="4493781"/>
            <a:ext cx="857250" cy="571500"/>
            <a:chOff x="8885264" y="4493781"/>
            <a:chExt cx="857250" cy="571500"/>
          </a:xfrm>
          <a:effectLst/>
        </p:grpSpPr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C225EF1C-45D2-4573-8A99-48FD06C5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264" y="4779531"/>
              <a:ext cx="285750" cy="285750"/>
            </a:xfrm>
            <a:prstGeom prst="rect">
              <a:avLst/>
            </a:prstGeom>
          </p:spPr>
        </p:pic>
        <p:pic>
          <p:nvPicPr>
            <p:cNvPr id="133" name="Рисунок 132">
              <a:extLst>
                <a:ext uri="{FF2B5EF4-FFF2-40B4-BE49-F238E27FC236}">
                  <a16:creationId xmlns:a16="http://schemas.microsoft.com/office/drawing/2014/main" id="{054AB3A4-49AC-4C90-AA6E-53FEA848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014" y="4779531"/>
              <a:ext cx="285750" cy="285750"/>
            </a:xfrm>
            <a:prstGeom prst="rect">
              <a:avLst/>
            </a:prstGeom>
          </p:spPr>
        </p:pic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32CB67FA-F9C1-4CA4-B9A0-12A5B9F5F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764" y="4779531"/>
              <a:ext cx="285750" cy="285750"/>
            </a:xfrm>
            <a:prstGeom prst="rect">
              <a:avLst/>
            </a:prstGeom>
          </p:spPr>
        </p:pic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0A623FEF-5A81-4E0B-AB30-37FA3A5C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264" y="4493781"/>
              <a:ext cx="285750" cy="285750"/>
            </a:xfrm>
            <a:prstGeom prst="rect">
              <a:avLst/>
            </a:prstGeom>
          </p:spPr>
        </p:pic>
      </p:grp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1B3B5D04-182F-49B5-B875-1CB480852A12}"/>
              </a:ext>
            </a:extLst>
          </p:cNvPr>
          <p:cNvGrpSpPr/>
          <p:nvPr/>
        </p:nvGrpSpPr>
        <p:grpSpPr>
          <a:xfrm>
            <a:off x="7801686" y="1198846"/>
            <a:ext cx="857250" cy="571500"/>
            <a:chOff x="7801686" y="1198846"/>
            <a:chExt cx="857250" cy="571500"/>
          </a:xfrm>
          <a:effectLst/>
        </p:grpSpPr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A7432156-F37B-4A37-AF1C-38BD222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86" y="1484596"/>
              <a:ext cx="285750" cy="285750"/>
            </a:xfrm>
            <a:prstGeom prst="rect">
              <a:avLst/>
            </a:prstGeom>
          </p:spPr>
        </p:pic>
        <p:pic>
          <p:nvPicPr>
            <p:cNvPr id="137" name="Рисунок 136">
              <a:extLst>
                <a:ext uri="{FF2B5EF4-FFF2-40B4-BE49-F238E27FC236}">
                  <a16:creationId xmlns:a16="http://schemas.microsoft.com/office/drawing/2014/main" id="{73948E85-A582-451D-9EC7-A54046E0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436" y="1484596"/>
              <a:ext cx="285750" cy="285750"/>
            </a:xfrm>
            <a:prstGeom prst="rect">
              <a:avLst/>
            </a:prstGeom>
          </p:spPr>
        </p:pic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B75F82F0-263C-4AFE-9435-5D7B7A45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86" y="1484596"/>
              <a:ext cx="285750" cy="285750"/>
            </a:xfrm>
            <a:prstGeom prst="rect">
              <a:avLst/>
            </a:prstGeom>
          </p:spPr>
        </p:pic>
        <p:pic>
          <p:nvPicPr>
            <p:cNvPr id="139" name="Рисунок 138">
              <a:extLst>
                <a:ext uri="{FF2B5EF4-FFF2-40B4-BE49-F238E27FC236}">
                  <a16:creationId xmlns:a16="http://schemas.microsoft.com/office/drawing/2014/main" id="{66C755D3-4973-48A0-9B10-99B2E1AA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86" y="1198846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68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03ED9-F054-4941-9497-A599B273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ФОРМЫ</a:t>
            </a:r>
          </a:p>
        </p:txBody>
      </p: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B86CF54-B8AC-4348-8975-B0699CA2256E}"/>
              </a:ext>
            </a:extLst>
          </p:cNvPr>
          <p:cNvGrpSpPr/>
          <p:nvPr/>
        </p:nvGrpSpPr>
        <p:grpSpPr>
          <a:xfrm rot="5400000">
            <a:off x="5193776" y="2842565"/>
            <a:ext cx="857250" cy="286438"/>
            <a:chOff x="5953125" y="3285437"/>
            <a:chExt cx="857250" cy="286438"/>
          </a:xfrm>
          <a:effectLst/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37B66D9-B88C-4C14-B9A9-FA479762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5" y="3286125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EC1C355-177B-45A8-AFCF-9385CAA29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5437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8566BD9-0259-4094-84D0-8A25D020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75" y="3286125"/>
              <a:ext cx="285750" cy="285750"/>
            </a:xfrm>
            <a:prstGeom prst="rect">
              <a:avLst/>
            </a:prstGeom>
          </p:spPr>
        </p:pic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07D383A9-F940-4B7F-9A3B-F623FDC5C78C}"/>
              </a:ext>
            </a:extLst>
          </p:cNvPr>
          <p:cNvGrpSpPr/>
          <p:nvPr/>
        </p:nvGrpSpPr>
        <p:grpSpPr>
          <a:xfrm>
            <a:off x="6505812" y="3793452"/>
            <a:ext cx="571500" cy="571500"/>
            <a:chOff x="6505812" y="3793452"/>
            <a:chExt cx="571500" cy="57150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FF3063B-EFB5-456A-8B6C-08850793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812" y="3793452"/>
              <a:ext cx="285750" cy="28575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49EAC73-7C38-43EF-9AFB-161BB89C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562" y="3793452"/>
              <a:ext cx="285750" cy="28575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E3E7435-774D-4DF2-B6CD-4FB19F88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562" y="4079202"/>
              <a:ext cx="285750" cy="285750"/>
            </a:xfrm>
            <a:prstGeom prst="rect">
              <a:avLst/>
            </a:prstGeom>
          </p:spPr>
        </p:pic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B4067336-F82E-462B-A458-F39E0F74E6C0}"/>
              </a:ext>
            </a:extLst>
          </p:cNvPr>
          <p:cNvGrpSpPr/>
          <p:nvPr/>
        </p:nvGrpSpPr>
        <p:grpSpPr>
          <a:xfrm>
            <a:off x="10453428" y="3793452"/>
            <a:ext cx="571500" cy="571500"/>
            <a:chOff x="10453428" y="3793452"/>
            <a:chExt cx="571500" cy="57150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324A5186-851C-4F84-BDDB-F7DCBED7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428" y="4079202"/>
              <a:ext cx="285750" cy="28575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6F5C967-8167-4B5B-9485-EEEA4579C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428" y="3793452"/>
              <a:ext cx="285750" cy="28575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B0B4705-277B-4E88-AAFA-FC43B3F0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178" y="3793452"/>
              <a:ext cx="285750" cy="285750"/>
            </a:xfrm>
            <a:prstGeom prst="rect">
              <a:avLst/>
            </a:prstGeom>
          </p:spPr>
        </p:pic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5303B470-FE9E-4233-BFFA-76A7B84BB356}"/>
              </a:ext>
            </a:extLst>
          </p:cNvPr>
          <p:cNvGrpSpPr/>
          <p:nvPr/>
        </p:nvGrpSpPr>
        <p:grpSpPr>
          <a:xfrm>
            <a:off x="5819534" y="983682"/>
            <a:ext cx="857250" cy="833152"/>
            <a:chOff x="5819534" y="983682"/>
            <a:chExt cx="857250" cy="833152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EA0D8E3B-1986-494C-A06C-6F36911C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34" y="1268744"/>
              <a:ext cx="285750" cy="285750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8CDC815-389F-4D30-95C2-F4A8CC8C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1268744"/>
              <a:ext cx="285750" cy="2857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B922FE6-BB86-44C4-8FAD-52CD807C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1531084"/>
              <a:ext cx="285750" cy="28575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0E400F1C-225D-45A6-8654-0647A08D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534" y="1266678"/>
              <a:ext cx="285750" cy="28575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ADF960-D274-4AB3-9C30-E088DF10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284" y="983682"/>
              <a:ext cx="285750" cy="285750"/>
            </a:xfrm>
            <a:prstGeom prst="rect">
              <a:avLst/>
            </a:prstGeom>
          </p:spPr>
        </p:pic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DAA9778F-AA33-4723-A21D-85DFB3791007}"/>
              </a:ext>
            </a:extLst>
          </p:cNvPr>
          <p:cNvGrpSpPr/>
          <p:nvPr/>
        </p:nvGrpSpPr>
        <p:grpSpPr>
          <a:xfrm>
            <a:off x="4425066" y="3711653"/>
            <a:ext cx="857250" cy="571500"/>
            <a:chOff x="4425066" y="3711653"/>
            <a:chExt cx="857250" cy="57150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D0EC5462-C77F-41E0-81E0-C124182C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066" y="3986730"/>
              <a:ext cx="285750" cy="28575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D5040894-DEE2-4738-BB2A-945E272D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066" y="3711653"/>
              <a:ext cx="285750" cy="285750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902D0B6-1293-44FD-8CF0-377DE2892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816" y="3711653"/>
              <a:ext cx="285750" cy="285750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C3C46C20-FFCB-48F0-A771-EA6B9716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566" y="3711653"/>
              <a:ext cx="285750" cy="285750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52E2B05-AC7D-4640-B799-2660BE32B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566" y="3997403"/>
              <a:ext cx="285750" cy="285750"/>
            </a:xfrm>
            <a:prstGeom prst="rect">
              <a:avLst/>
            </a:prstGeom>
          </p:spPr>
        </p:pic>
      </p:grpSp>
      <p:grpSp>
        <p:nvGrpSpPr>
          <p:cNvPr id="159" name="Группа 158">
            <a:extLst>
              <a:ext uri="{FF2B5EF4-FFF2-40B4-BE49-F238E27FC236}">
                <a16:creationId xmlns:a16="http://schemas.microsoft.com/office/drawing/2014/main" id="{8B75C802-5670-426C-8AD6-DFFE3597FA9D}"/>
              </a:ext>
            </a:extLst>
          </p:cNvPr>
          <p:cNvGrpSpPr/>
          <p:nvPr/>
        </p:nvGrpSpPr>
        <p:grpSpPr>
          <a:xfrm>
            <a:off x="6589307" y="2245554"/>
            <a:ext cx="843364" cy="857250"/>
            <a:chOff x="6589307" y="2245554"/>
            <a:chExt cx="843364" cy="85725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09D5473F-AC11-4928-9C68-0D49E399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07" y="2817054"/>
              <a:ext cx="285750" cy="285750"/>
            </a:xfrm>
            <a:prstGeom prst="rect">
              <a:avLst/>
            </a:prstGeom>
          </p:spPr>
        </p:pic>
        <p:grpSp>
          <p:nvGrpSpPr>
            <p:cNvPr id="149" name="Группа 148">
              <a:extLst>
                <a:ext uri="{FF2B5EF4-FFF2-40B4-BE49-F238E27FC236}">
                  <a16:creationId xmlns:a16="http://schemas.microsoft.com/office/drawing/2014/main" id="{E232A8E0-0675-458B-BBE7-BFF8432D8DC2}"/>
                </a:ext>
              </a:extLst>
            </p:cNvPr>
            <p:cNvGrpSpPr/>
            <p:nvPr/>
          </p:nvGrpSpPr>
          <p:grpSpPr>
            <a:xfrm>
              <a:off x="6589307" y="2245554"/>
              <a:ext cx="843364" cy="571500"/>
              <a:chOff x="6589307" y="2245554"/>
              <a:chExt cx="843364" cy="571500"/>
            </a:xfrm>
          </p:grpSpPr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9C99FA0A-16B6-49CD-91DC-9AF6115AD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9307" y="2531304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4F811794-E10E-450D-8F26-980043932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1171" y="2531304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8E8FA7DD-A646-4A99-9EBB-08543F921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6921" y="2528895"/>
                <a:ext cx="285750" cy="285750"/>
              </a:xfrm>
              <a:prstGeom prst="rect">
                <a:avLst/>
              </a:prstGeom>
            </p:spPr>
          </p:pic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4E988C66-B356-47BD-B64D-4F2A21FCC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6921" y="2245554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E73B0E58-C3A8-4856-8CA6-1FBEF05290B3}"/>
              </a:ext>
            </a:extLst>
          </p:cNvPr>
          <p:cNvGrpSpPr/>
          <p:nvPr/>
        </p:nvGrpSpPr>
        <p:grpSpPr>
          <a:xfrm>
            <a:off x="938055" y="5051235"/>
            <a:ext cx="857250" cy="857250"/>
            <a:chOff x="938055" y="5051235"/>
            <a:chExt cx="857250" cy="85725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2FD7AB0-3064-46D8-981D-32F20E158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622735"/>
              <a:ext cx="285750" cy="28575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D931090-C1A1-456B-9FDC-1AB67A05B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336985"/>
              <a:ext cx="285750" cy="28575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57848D29-6049-433A-BFEB-F82E47B8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55" y="5051235"/>
              <a:ext cx="285750" cy="28575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1DDB64A-66C6-4EA9-BD02-149A0EE9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805" y="5622735"/>
              <a:ext cx="285750" cy="285750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00B24D88-E340-4EA9-B2F5-820E99A3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555" y="5622735"/>
              <a:ext cx="285750" cy="285750"/>
            </a:xfrm>
            <a:prstGeom prst="rect">
              <a:avLst/>
            </a:prstGeom>
          </p:spPr>
        </p:pic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A682EBDE-9C2A-4609-9924-1FE8515E664F}"/>
              </a:ext>
            </a:extLst>
          </p:cNvPr>
          <p:cNvGrpSpPr/>
          <p:nvPr/>
        </p:nvGrpSpPr>
        <p:grpSpPr>
          <a:xfrm>
            <a:off x="9185350" y="2271409"/>
            <a:ext cx="857250" cy="857250"/>
            <a:chOff x="9185350" y="2271409"/>
            <a:chExt cx="857250" cy="85725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B217677F-1018-4B8B-8D54-D915C7463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50" y="2557159"/>
              <a:ext cx="285750" cy="28575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DC102C9-A27E-4300-AD79-8B954BF7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350" y="2271409"/>
              <a:ext cx="285750" cy="285750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036976D9-5790-432B-9B3A-A7970D06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100" y="2557159"/>
              <a:ext cx="285750" cy="285750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A5CFDC42-E9CD-448A-8481-08ADADDE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50" y="2557159"/>
              <a:ext cx="285750" cy="285750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311F3302-A9AB-4B87-A7D6-C04A9944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50" y="2842909"/>
              <a:ext cx="285750" cy="285750"/>
            </a:xfrm>
            <a:prstGeom prst="rect">
              <a:avLst/>
            </a:prstGeom>
          </p:spPr>
        </p:pic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6F529D67-D971-48DE-8C33-CDC6E363108B}"/>
              </a:ext>
            </a:extLst>
          </p:cNvPr>
          <p:cNvGrpSpPr/>
          <p:nvPr/>
        </p:nvGrpSpPr>
        <p:grpSpPr>
          <a:xfrm>
            <a:off x="4767605" y="5099700"/>
            <a:ext cx="857250" cy="857250"/>
            <a:chOff x="4767605" y="5099700"/>
            <a:chExt cx="857250" cy="85725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7D0F1243-701A-421E-98A1-E22FEFF41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099700"/>
              <a:ext cx="285750" cy="285750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B937AE04-49B1-455F-878A-E925D36B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385450"/>
              <a:ext cx="285750" cy="285750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E9BA4296-32FD-49C5-8185-6B43C92D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55" y="5671200"/>
              <a:ext cx="285750" cy="285750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748DF318-3A04-4B63-9B6D-644FAD16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105" y="5099700"/>
              <a:ext cx="285750" cy="285750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A38D0A3-FAE3-4B22-AC90-0C2F5657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605" y="5099700"/>
              <a:ext cx="285750" cy="285750"/>
            </a:xfrm>
            <a:prstGeom prst="rect">
              <a:avLst/>
            </a:prstGeom>
          </p:spPr>
        </p:pic>
      </p:grp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3A8AD03D-A962-4E86-A6B1-E27CD84C7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52" y="4071619"/>
            <a:ext cx="285750" cy="285750"/>
          </a:xfrm>
          <a:prstGeom prst="rect">
            <a:avLst/>
          </a:prstGeom>
          <a:effectLst>
            <a:glow rad="228600">
              <a:srgbClr val="000000">
                <a:alpha val="40000"/>
              </a:srgbClr>
            </a:glow>
          </a:effectLst>
        </p:spPr>
      </p:pic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11007F34-BBBA-4224-9215-53F4A9C3E02E}"/>
              </a:ext>
            </a:extLst>
          </p:cNvPr>
          <p:cNvGrpSpPr/>
          <p:nvPr/>
        </p:nvGrpSpPr>
        <p:grpSpPr>
          <a:xfrm>
            <a:off x="7105409" y="5065281"/>
            <a:ext cx="857250" cy="857250"/>
            <a:chOff x="7105409" y="5065281"/>
            <a:chExt cx="857250" cy="85725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51756A3D-468A-41F8-B872-ABF32037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409" y="5351031"/>
              <a:ext cx="285750" cy="285750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78638E-67DC-4573-8BB9-98D48BC9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59" y="5351031"/>
              <a:ext cx="285750" cy="285750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516B44C8-7D8B-4F71-A6F7-679DCC11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09" y="5351031"/>
              <a:ext cx="285750" cy="285750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13B1B1A0-399F-4A4D-A0B0-2F6FC2B5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59" y="5065281"/>
              <a:ext cx="285750" cy="285750"/>
            </a:xfrm>
            <a:prstGeom prst="rect">
              <a:avLst/>
            </a:prstGeom>
          </p:spPr>
        </p:pic>
        <p:pic>
          <p:nvPicPr>
            <p:cNvPr id="88" name="Рисунок 87">
              <a:extLst>
                <a:ext uri="{FF2B5EF4-FFF2-40B4-BE49-F238E27FC236}">
                  <a16:creationId xmlns:a16="http://schemas.microsoft.com/office/drawing/2014/main" id="{F37EC59F-4B02-4FD6-BC01-87F284561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371" y="5636781"/>
              <a:ext cx="285750" cy="285750"/>
            </a:xfrm>
            <a:prstGeom prst="rect">
              <a:avLst/>
            </a:prstGeom>
          </p:spPr>
        </p:pic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71F1F8B9-091A-4FC0-86A6-97183D8D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803" y="5636781"/>
              <a:ext cx="285750" cy="285750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EC357F0-1DE8-4A90-87D8-E88336DE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697" y="5065281"/>
              <a:ext cx="285750" cy="285750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9785CC80-3CAF-43E2-AE9D-B606FC83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621" y="5065281"/>
              <a:ext cx="285750" cy="285750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2134DFA3-9689-4E9E-9020-B9B22C58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621" y="5636781"/>
              <a:ext cx="285750" cy="285750"/>
            </a:xfrm>
            <a:prstGeom prst="rect">
              <a:avLst/>
            </a:prstGeom>
          </p:spPr>
        </p:pic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31EAE103-3164-4DD4-A7F8-1126BA69A956}"/>
              </a:ext>
            </a:extLst>
          </p:cNvPr>
          <p:cNvGrpSpPr/>
          <p:nvPr/>
        </p:nvGrpSpPr>
        <p:grpSpPr>
          <a:xfrm>
            <a:off x="7972998" y="3035048"/>
            <a:ext cx="571500" cy="571500"/>
            <a:chOff x="7972998" y="3035048"/>
            <a:chExt cx="571500" cy="571500"/>
          </a:xfrm>
          <a:effectLst/>
        </p:grpSpPr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AFFD8924-9C3E-47CA-8CFA-6FF3E591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998" y="3035048"/>
              <a:ext cx="285750" cy="285750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B28FF5A5-48CD-4103-A41B-42FBB528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48" y="3035048"/>
              <a:ext cx="285750" cy="285750"/>
            </a:xfrm>
            <a:prstGeom prst="rect">
              <a:avLst/>
            </a:prstGeom>
          </p:spPr>
        </p:pic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1AE58382-B632-4461-908A-6D39521F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998" y="3320798"/>
              <a:ext cx="285750" cy="285750"/>
            </a:xfrm>
            <a:prstGeom prst="rect">
              <a:avLst/>
            </a:prstGeom>
          </p:spPr>
        </p:pic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6E46249F-6B3D-4369-BC90-6DE74734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48" y="3320798"/>
              <a:ext cx="285750" cy="285750"/>
            </a:xfrm>
            <a:prstGeom prst="rect">
              <a:avLst/>
            </a:prstGeom>
          </p:spPr>
        </p:pic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46E8C9B3-961B-4C2E-93EC-913DE8D8B3F1}"/>
              </a:ext>
            </a:extLst>
          </p:cNvPr>
          <p:cNvGrpSpPr/>
          <p:nvPr/>
        </p:nvGrpSpPr>
        <p:grpSpPr>
          <a:xfrm>
            <a:off x="613410" y="3571187"/>
            <a:ext cx="857032" cy="854841"/>
            <a:chOff x="613410" y="3571187"/>
            <a:chExt cx="857032" cy="854841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2D1941E9-77A7-4DCC-9F96-912D4294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10" y="3571187"/>
              <a:ext cx="285750" cy="285750"/>
            </a:xfrm>
            <a:prstGeom prst="rect">
              <a:avLst/>
            </a:prstGeom>
          </p:spPr>
        </p:pic>
        <p:pic>
          <p:nvPicPr>
            <p:cNvPr id="98" name="Рисунок 97">
              <a:extLst>
                <a:ext uri="{FF2B5EF4-FFF2-40B4-BE49-F238E27FC236}">
                  <a16:creationId xmlns:a16="http://schemas.microsoft.com/office/drawing/2014/main" id="{39010703-25FD-43AB-9348-ECA11E01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" y="3571187"/>
              <a:ext cx="285750" cy="285750"/>
            </a:xfrm>
            <a:prstGeom prst="rect">
              <a:avLst/>
            </a:prstGeom>
          </p:spPr>
        </p:pic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27DF2483-1852-41D3-BFBD-4BD4F8543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" y="3856937"/>
              <a:ext cx="285750" cy="28575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4718C078-83A0-4DCF-97BA-A50A28FF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92" y="3856937"/>
              <a:ext cx="285750" cy="285750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A38FCC88-2F7A-48D5-81DF-910070B5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92" y="4140278"/>
              <a:ext cx="285750" cy="285750"/>
            </a:xfrm>
            <a:prstGeom prst="rect">
              <a:avLst/>
            </a:prstGeom>
          </p:spPr>
        </p:pic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32C412F8-B04D-4004-806C-F956300FCBED}"/>
              </a:ext>
            </a:extLst>
          </p:cNvPr>
          <p:cNvGrpSpPr/>
          <p:nvPr/>
        </p:nvGrpSpPr>
        <p:grpSpPr>
          <a:xfrm>
            <a:off x="10024803" y="950042"/>
            <a:ext cx="574961" cy="854841"/>
            <a:chOff x="10024803" y="950042"/>
            <a:chExt cx="574961" cy="854841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D542BBCD-5211-4C8F-9C7F-AE3F77AB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4803" y="1519133"/>
              <a:ext cx="285750" cy="285750"/>
            </a:xfrm>
            <a:prstGeom prst="rect">
              <a:avLst/>
            </a:prstGeom>
          </p:spPr>
        </p:pic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FF54191E-C53E-44FB-BD85-2610E59E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0553" y="1519133"/>
              <a:ext cx="285750" cy="285750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7401BDC6-D15F-4A02-8DA3-FA6F828D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750" y="1233383"/>
              <a:ext cx="285750" cy="285750"/>
            </a:xfrm>
            <a:prstGeom prst="rect">
              <a:avLst/>
            </a:prstGeom>
          </p:spPr>
        </p:pic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5DAAF0EE-B7D3-4990-8C89-3ADCD64D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00" y="1233383"/>
              <a:ext cx="285750" cy="285750"/>
            </a:xfrm>
            <a:prstGeom prst="rect">
              <a:avLst/>
            </a:prstGeom>
          </p:spPr>
        </p:pic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B4199FD8-D9F6-42BC-A659-21BE6BCB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014" y="950042"/>
              <a:ext cx="285750" cy="285750"/>
            </a:xfrm>
            <a:prstGeom prst="rect">
              <a:avLst/>
            </a:prstGeom>
          </p:spPr>
        </p:pic>
      </p:grpSp>
      <p:grpSp>
        <p:nvGrpSpPr>
          <p:cNvPr id="155" name="Группа 154">
            <a:extLst>
              <a:ext uri="{FF2B5EF4-FFF2-40B4-BE49-F238E27FC236}">
                <a16:creationId xmlns:a16="http://schemas.microsoft.com/office/drawing/2014/main" id="{835A6EA4-7DBC-49AE-A030-EBF640C92B42}"/>
              </a:ext>
            </a:extLst>
          </p:cNvPr>
          <p:cNvGrpSpPr/>
          <p:nvPr/>
        </p:nvGrpSpPr>
        <p:grpSpPr>
          <a:xfrm>
            <a:off x="3572793" y="2269551"/>
            <a:ext cx="1143000" cy="285750"/>
            <a:chOff x="3572793" y="2269551"/>
            <a:chExt cx="1143000" cy="285750"/>
          </a:xfrm>
        </p:grpSpPr>
        <p:pic>
          <p:nvPicPr>
            <p:cNvPr id="110" name="Рисунок 109">
              <a:extLst>
                <a:ext uri="{FF2B5EF4-FFF2-40B4-BE49-F238E27FC236}">
                  <a16:creationId xmlns:a16="http://schemas.microsoft.com/office/drawing/2014/main" id="{4FE2AC80-286F-4499-95A8-BBB9FDC8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793" y="2269551"/>
              <a:ext cx="285750" cy="285750"/>
            </a:xfrm>
            <a:prstGeom prst="rect">
              <a:avLst/>
            </a:prstGeom>
          </p:spPr>
        </p:pic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EDAE61D5-DD23-4365-A5DE-20088220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543" y="2269551"/>
              <a:ext cx="285750" cy="285750"/>
            </a:xfrm>
            <a:prstGeom prst="rect">
              <a:avLst/>
            </a:prstGeom>
          </p:spPr>
        </p:pic>
        <p:pic>
          <p:nvPicPr>
            <p:cNvPr id="112" name="Рисунок 111">
              <a:extLst>
                <a:ext uri="{FF2B5EF4-FFF2-40B4-BE49-F238E27FC236}">
                  <a16:creationId xmlns:a16="http://schemas.microsoft.com/office/drawing/2014/main" id="{214C35AF-1F8B-4998-8F58-7558BBD0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293" y="2269551"/>
              <a:ext cx="285750" cy="285750"/>
            </a:xfrm>
            <a:prstGeom prst="rect">
              <a:avLst/>
            </a:prstGeom>
          </p:spPr>
        </p:pic>
        <p:pic>
          <p:nvPicPr>
            <p:cNvPr id="113" name="Рисунок 112">
              <a:extLst>
                <a:ext uri="{FF2B5EF4-FFF2-40B4-BE49-F238E27FC236}">
                  <a16:creationId xmlns:a16="http://schemas.microsoft.com/office/drawing/2014/main" id="{3B018DEB-0F6C-4DEB-9C2B-80404393E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043" y="2269551"/>
              <a:ext cx="285750" cy="285750"/>
            </a:xfrm>
            <a:prstGeom prst="rect">
              <a:avLst/>
            </a:prstGeom>
          </p:spPr>
        </p:pic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78B288C2-910A-4A48-AB12-595D475E3872}"/>
              </a:ext>
            </a:extLst>
          </p:cNvPr>
          <p:cNvGrpSpPr/>
          <p:nvPr/>
        </p:nvGrpSpPr>
        <p:grpSpPr>
          <a:xfrm>
            <a:off x="2708651" y="5104837"/>
            <a:ext cx="841039" cy="843204"/>
            <a:chOff x="2708651" y="5104837"/>
            <a:chExt cx="841039" cy="843204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15" name="Рисунок 114">
              <a:extLst>
                <a:ext uri="{FF2B5EF4-FFF2-40B4-BE49-F238E27FC236}">
                  <a16:creationId xmlns:a16="http://schemas.microsoft.com/office/drawing/2014/main" id="{0F3F3E7C-DDE0-4583-8778-AAD77EE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651" y="5390587"/>
              <a:ext cx="285750" cy="285750"/>
            </a:xfrm>
            <a:prstGeom prst="rect">
              <a:avLst/>
            </a:prstGeom>
          </p:spPr>
        </p:pic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0A8087ED-6131-4E5D-8EB2-67E3E322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940" y="5390587"/>
              <a:ext cx="285750" cy="285750"/>
            </a:xfrm>
            <a:prstGeom prst="rect">
              <a:avLst/>
            </a:prstGeom>
          </p:spPr>
        </p:pic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123FD738-0F87-4360-BBA4-088CFC10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90" y="5104837"/>
              <a:ext cx="285750" cy="285750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79AA5568-5A7D-4DAE-98CB-A4DC9075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90" y="5662291"/>
              <a:ext cx="285750" cy="285750"/>
            </a:xfrm>
            <a:prstGeom prst="rect">
              <a:avLst/>
            </a:prstGeom>
          </p:spPr>
        </p:pic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3467413D-580B-4EBF-AFC3-CC619915BB7D}"/>
              </a:ext>
            </a:extLst>
          </p:cNvPr>
          <p:cNvGrpSpPr/>
          <p:nvPr/>
        </p:nvGrpSpPr>
        <p:grpSpPr>
          <a:xfrm>
            <a:off x="915764" y="2129321"/>
            <a:ext cx="857250" cy="569543"/>
            <a:chOff x="915764" y="2129321"/>
            <a:chExt cx="857250" cy="569543"/>
          </a:xfrm>
          <a:effectLst/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8AA4CCA1-F92F-49FD-BE74-F92D3CF4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764" y="2413114"/>
              <a:ext cx="285750" cy="285750"/>
            </a:xfrm>
            <a:prstGeom prst="rect">
              <a:avLst/>
            </a:prstGeom>
          </p:spPr>
        </p:pic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B73E2ACB-D3D4-4AF1-BC65-839766E6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264" y="2412426"/>
              <a:ext cx="285750" cy="285750"/>
            </a:xfrm>
            <a:prstGeom prst="rect">
              <a:avLst/>
            </a:prstGeom>
          </p:spPr>
        </p:pic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0869F75C-C5D8-48D1-B928-574AC459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514" y="2413114"/>
              <a:ext cx="285750" cy="285750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1B099021-EC5E-400C-9A14-409F62D0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32" y="2129321"/>
              <a:ext cx="285750" cy="285750"/>
            </a:xfrm>
            <a:prstGeom prst="rect">
              <a:avLst/>
            </a:prstGeom>
          </p:spPr>
        </p:pic>
      </p:grp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72592D30-CC9B-43A3-8733-43FBB01CF4D6}"/>
              </a:ext>
            </a:extLst>
          </p:cNvPr>
          <p:cNvGrpSpPr/>
          <p:nvPr/>
        </p:nvGrpSpPr>
        <p:grpSpPr>
          <a:xfrm>
            <a:off x="2235977" y="2797056"/>
            <a:ext cx="856225" cy="571500"/>
            <a:chOff x="2235977" y="2797056"/>
            <a:chExt cx="856225" cy="571500"/>
          </a:xfrm>
          <a:effectLst/>
        </p:grpSpPr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5304BA9D-53CC-41D7-A186-E6F3D595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977" y="2797056"/>
              <a:ext cx="285750" cy="285750"/>
            </a:xfrm>
            <a:prstGeom prst="rect">
              <a:avLst/>
            </a:prstGeom>
          </p:spPr>
        </p:pic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1F97B87F-9545-43E5-B01F-C46A85C7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727" y="2797056"/>
              <a:ext cx="285750" cy="285750"/>
            </a:xfrm>
            <a:prstGeom prst="rect">
              <a:avLst/>
            </a:prstGeom>
          </p:spPr>
        </p:pic>
        <p:pic>
          <p:nvPicPr>
            <p:cNvPr id="129" name="Рисунок 128">
              <a:extLst>
                <a:ext uri="{FF2B5EF4-FFF2-40B4-BE49-F238E27FC236}">
                  <a16:creationId xmlns:a16="http://schemas.microsoft.com/office/drawing/2014/main" id="{35B55531-6FFA-409C-96D7-41EB4B54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727" y="3082806"/>
              <a:ext cx="285750" cy="285750"/>
            </a:xfrm>
            <a:prstGeom prst="rect">
              <a:avLst/>
            </a:prstGeom>
          </p:spPr>
        </p:pic>
        <p:pic>
          <p:nvPicPr>
            <p:cNvPr id="131" name="Рисунок 130">
              <a:extLst>
                <a:ext uri="{FF2B5EF4-FFF2-40B4-BE49-F238E27FC236}">
                  <a16:creationId xmlns:a16="http://schemas.microsoft.com/office/drawing/2014/main" id="{31CB9FD5-51F9-4FEF-950C-864F89AE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452" y="3082806"/>
              <a:ext cx="285750" cy="285750"/>
            </a:xfrm>
            <a:prstGeom prst="rect">
              <a:avLst/>
            </a:prstGeom>
          </p:spPr>
        </p:pic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36518B09-37C8-47C0-85CA-71967184DECF}"/>
              </a:ext>
            </a:extLst>
          </p:cNvPr>
          <p:cNvGrpSpPr/>
          <p:nvPr/>
        </p:nvGrpSpPr>
        <p:grpSpPr>
          <a:xfrm>
            <a:off x="8885264" y="4493781"/>
            <a:ext cx="857250" cy="571500"/>
            <a:chOff x="8885264" y="4493781"/>
            <a:chExt cx="857250" cy="571500"/>
          </a:xfrm>
          <a:effectLst/>
        </p:grpSpPr>
        <p:pic>
          <p:nvPicPr>
            <p:cNvPr id="132" name="Рисунок 131">
              <a:extLst>
                <a:ext uri="{FF2B5EF4-FFF2-40B4-BE49-F238E27FC236}">
                  <a16:creationId xmlns:a16="http://schemas.microsoft.com/office/drawing/2014/main" id="{C225EF1C-45D2-4573-8A99-48FD06C5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264" y="4779531"/>
              <a:ext cx="285750" cy="285750"/>
            </a:xfrm>
            <a:prstGeom prst="rect">
              <a:avLst/>
            </a:prstGeom>
          </p:spPr>
        </p:pic>
        <p:pic>
          <p:nvPicPr>
            <p:cNvPr id="133" name="Рисунок 132">
              <a:extLst>
                <a:ext uri="{FF2B5EF4-FFF2-40B4-BE49-F238E27FC236}">
                  <a16:creationId xmlns:a16="http://schemas.microsoft.com/office/drawing/2014/main" id="{054AB3A4-49AC-4C90-AA6E-53FEA848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014" y="4779531"/>
              <a:ext cx="285750" cy="285750"/>
            </a:xfrm>
            <a:prstGeom prst="rect">
              <a:avLst/>
            </a:prstGeom>
          </p:spPr>
        </p:pic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32CB67FA-F9C1-4CA4-B9A0-12A5B9F5F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764" y="4779531"/>
              <a:ext cx="285750" cy="285750"/>
            </a:xfrm>
            <a:prstGeom prst="rect">
              <a:avLst/>
            </a:prstGeom>
          </p:spPr>
        </p:pic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0A623FEF-5A81-4E0B-AB30-37FA3A5C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264" y="4493781"/>
              <a:ext cx="285750" cy="285750"/>
            </a:xfrm>
            <a:prstGeom prst="rect">
              <a:avLst/>
            </a:prstGeom>
          </p:spPr>
        </p:pic>
      </p:grp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1B3B5D04-182F-49B5-B875-1CB480852A12}"/>
              </a:ext>
            </a:extLst>
          </p:cNvPr>
          <p:cNvGrpSpPr/>
          <p:nvPr/>
        </p:nvGrpSpPr>
        <p:grpSpPr>
          <a:xfrm>
            <a:off x="7801686" y="1198846"/>
            <a:ext cx="857250" cy="571500"/>
            <a:chOff x="7801686" y="1198846"/>
            <a:chExt cx="857250" cy="571500"/>
          </a:xfrm>
          <a:effectLst>
            <a:glow rad="228600">
              <a:srgbClr val="000000">
                <a:alpha val="40000"/>
              </a:srgbClr>
            </a:glow>
          </a:effectLst>
        </p:grpSpPr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A7432156-F37B-4A37-AF1C-38BD222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86" y="1484596"/>
              <a:ext cx="285750" cy="285750"/>
            </a:xfrm>
            <a:prstGeom prst="rect">
              <a:avLst/>
            </a:prstGeom>
          </p:spPr>
        </p:pic>
        <p:pic>
          <p:nvPicPr>
            <p:cNvPr id="137" name="Рисунок 136">
              <a:extLst>
                <a:ext uri="{FF2B5EF4-FFF2-40B4-BE49-F238E27FC236}">
                  <a16:creationId xmlns:a16="http://schemas.microsoft.com/office/drawing/2014/main" id="{73948E85-A582-451D-9EC7-A54046E0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436" y="1484596"/>
              <a:ext cx="285750" cy="285750"/>
            </a:xfrm>
            <a:prstGeom prst="rect">
              <a:avLst/>
            </a:prstGeom>
          </p:spPr>
        </p:pic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B75F82F0-263C-4AFE-9435-5D7B7A45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86" y="1484596"/>
              <a:ext cx="285750" cy="285750"/>
            </a:xfrm>
            <a:prstGeom prst="rect">
              <a:avLst/>
            </a:prstGeom>
          </p:spPr>
        </p:pic>
        <p:pic>
          <p:nvPicPr>
            <p:cNvPr id="139" name="Рисунок 138">
              <a:extLst>
                <a:ext uri="{FF2B5EF4-FFF2-40B4-BE49-F238E27FC236}">
                  <a16:creationId xmlns:a16="http://schemas.microsoft.com/office/drawing/2014/main" id="{66C755D3-4973-48A0-9B10-99B2E1AA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86" y="1198846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649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3DC3F-8B98-4EA8-83BD-20E225F3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43" y="275396"/>
            <a:ext cx="10001140" cy="988628"/>
          </a:xfrm>
        </p:spPr>
        <p:txBody>
          <a:bodyPr>
            <a:normAutofit fontScale="90000"/>
          </a:bodyPr>
          <a:lstStyle/>
          <a:p>
            <a:r>
              <a:rPr lang="ru-RU" dirty="0"/>
              <a:t>Уровни и условия их прохождения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61E787-3C7F-4644-AE75-879F93AEC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643" y="2131919"/>
            <a:ext cx="11511991" cy="5183132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10 </a:t>
            </a:r>
            <a:r>
              <a:rPr lang="ru-RU" sz="3200" dirty="0">
                <a:latin typeface="+mj-lt"/>
              </a:rPr>
              <a:t>уровней</a:t>
            </a:r>
            <a:r>
              <a:rPr lang="ru-RU" sz="2400" dirty="0">
                <a:latin typeface="+mj-lt"/>
              </a:rPr>
              <a:t>, гармонично отсортированных по сложности:</a:t>
            </a:r>
          </a:p>
          <a:p>
            <a:r>
              <a:rPr lang="ru-RU" dirty="0">
                <a:highlight>
                  <a:srgbClr val="FF0000"/>
                </a:highlight>
                <a:latin typeface="+mj-lt"/>
              </a:rPr>
              <a:t>	Скорость падения фигур</a:t>
            </a:r>
            <a:r>
              <a:rPr lang="ru-RU" dirty="0">
                <a:latin typeface="+mj-lt"/>
              </a:rPr>
              <a:t> </a:t>
            </a:r>
          </a:p>
          <a:p>
            <a:r>
              <a:rPr lang="ru-RU" dirty="0">
                <a:highlight>
                  <a:srgbClr val="00FF00"/>
                </a:highlight>
                <a:latin typeface="+mj-lt"/>
              </a:rPr>
              <a:t>	Кол-во очков за собранную линию</a:t>
            </a:r>
          </a:p>
          <a:p>
            <a:r>
              <a:rPr lang="ru-RU" dirty="0">
                <a:highlight>
                  <a:srgbClr val="00FF00"/>
                </a:highlight>
                <a:latin typeface="+mj-lt"/>
              </a:rPr>
              <a:t>	Кол-во доступных фигур</a:t>
            </a:r>
          </a:p>
          <a:p>
            <a:r>
              <a:rPr lang="ru-RU" dirty="0">
                <a:highlight>
                  <a:srgbClr val="FF0000"/>
                </a:highlight>
                <a:latin typeface="+mj-lt"/>
              </a:rPr>
              <a:t>	Шанс выпадения заблокированных фигур</a:t>
            </a:r>
          </a:p>
          <a:p>
            <a:r>
              <a:rPr lang="ru-RU" dirty="0">
                <a:highlight>
                  <a:srgbClr val="FF0000"/>
                </a:highlight>
                <a:latin typeface="+mj-lt"/>
              </a:rPr>
              <a:t>	Требования по кол-ву очков для прохождения</a:t>
            </a:r>
          </a:p>
          <a:p>
            <a:r>
              <a:rPr lang="ru-RU" dirty="0">
                <a:highlight>
                  <a:srgbClr val="FF0000"/>
                </a:highlight>
                <a:latin typeface="+mj-lt"/>
              </a:rPr>
              <a:t>	Требования по достижению тетриса</a:t>
            </a:r>
          </a:p>
          <a:p>
            <a:r>
              <a:rPr lang="ru-RU" dirty="0">
                <a:highlight>
                  <a:srgbClr val="00FF00"/>
                </a:highlight>
                <a:latin typeface="+mj-lt"/>
              </a:rPr>
              <a:t>	Частота выпадения бонусов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5E41812-1B32-410E-897D-E4C83527F76A}"/>
              </a:ext>
            </a:extLst>
          </p:cNvPr>
          <p:cNvGrpSpPr/>
          <p:nvPr/>
        </p:nvGrpSpPr>
        <p:grpSpPr>
          <a:xfrm>
            <a:off x="10466961" y="275396"/>
            <a:ext cx="1370101" cy="1327872"/>
            <a:chOff x="3485501" y="396129"/>
            <a:chExt cx="1386967" cy="1344218"/>
          </a:xfrm>
        </p:grpSpPr>
        <p:pic>
          <p:nvPicPr>
            <p:cNvPr id="2050" name="Picture 2" descr="Picture background">
              <a:extLst>
                <a:ext uri="{FF2B5EF4-FFF2-40B4-BE49-F238E27FC236}">
                  <a16:creationId xmlns:a16="http://schemas.microsoft.com/office/drawing/2014/main" id="{F1D7E63D-06A9-480A-8226-F82473F49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007" y="396129"/>
              <a:ext cx="1105954" cy="95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1EA89-8F3D-45C9-B9A9-DD29D7E3C4BB}"/>
                </a:ext>
              </a:extLst>
            </p:cNvPr>
            <p:cNvSpPr txBox="1"/>
            <p:nvPr/>
          </p:nvSpPr>
          <p:spPr>
            <a:xfrm>
              <a:off x="3485501" y="1401793"/>
              <a:ext cx="138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+mj-lt"/>
                </a:rPr>
                <a:t> </a:t>
              </a:r>
              <a:r>
                <a:rPr lang="en-US" sz="1600" dirty="0">
                  <a:latin typeface="+mj-lt"/>
                </a:rPr>
                <a:t>REWORKED</a:t>
              </a:r>
              <a:endParaRPr lang="ru-RU" dirty="0">
                <a:latin typeface="+mj-lt"/>
              </a:endParaRPr>
            </a:p>
          </p:txBody>
        </p:sp>
      </p:grp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F2C6548A-65E4-44EC-A23B-4CB3680B5B66}"/>
              </a:ext>
            </a:extLst>
          </p:cNvPr>
          <p:cNvSpPr/>
          <p:nvPr/>
        </p:nvSpPr>
        <p:spPr>
          <a:xfrm flipV="1">
            <a:off x="684150" y="2675106"/>
            <a:ext cx="969552" cy="34783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3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Абсолютно новая система упрощений и усложнений</a:t>
            </a:r>
          </a:p>
          <a:p>
            <a:r>
              <a:rPr lang="ru-RU" sz="2400" b="1" dirty="0">
                <a:latin typeface="+mj-lt"/>
              </a:rPr>
              <a:t>Бонусный</a:t>
            </a:r>
            <a:r>
              <a:rPr lang="ru-RU" sz="2400" dirty="0">
                <a:latin typeface="+mj-lt"/>
              </a:rPr>
              <a:t> блок = 1 блок с </a:t>
            </a:r>
            <a:r>
              <a:rPr lang="ru-RU" sz="2400" b="1" dirty="0">
                <a:latin typeface="+mj-lt"/>
              </a:rPr>
              <a:t>уникальным</a:t>
            </a:r>
            <a:r>
              <a:rPr lang="ru-RU" sz="2400" dirty="0">
                <a:latin typeface="+mj-lt"/>
              </a:rPr>
              <a:t> действием</a:t>
            </a:r>
          </a:p>
          <a:p>
            <a:r>
              <a:rPr lang="ru-RU" sz="2400" dirty="0">
                <a:latin typeface="+mj-lt"/>
              </a:rPr>
              <a:t>Бонусный блок выпадает с вероятностью от </a:t>
            </a:r>
            <a:r>
              <a:rPr lang="en-US" sz="2400" dirty="0">
                <a:latin typeface="+mj-lt"/>
              </a:rPr>
              <a:t>10</a:t>
            </a:r>
            <a:r>
              <a:rPr lang="ru-RU" sz="2400" dirty="0">
                <a:latin typeface="+mj-lt"/>
              </a:rPr>
              <a:t> до 1</a:t>
            </a:r>
            <a:r>
              <a:rPr lang="en-US" sz="2400" dirty="0">
                <a:latin typeface="+mj-lt"/>
              </a:rPr>
              <a:t>6,6</a:t>
            </a:r>
            <a:r>
              <a:rPr lang="ru-RU" sz="2400" dirty="0">
                <a:latin typeface="+mj-lt"/>
              </a:rPr>
              <a:t>%</a:t>
            </a:r>
            <a:endParaRPr lang="en-US" sz="2400" dirty="0">
              <a:latin typeface="+mj-lt"/>
            </a:endParaRPr>
          </a:p>
          <a:p>
            <a:endParaRPr lang="ru-RU" sz="2400" dirty="0">
              <a:latin typeface="+mj-lt"/>
            </a:endParaRPr>
          </a:p>
          <a:p>
            <a:r>
              <a:rPr lang="ru-RU" sz="2400" b="1" dirty="0">
                <a:latin typeface="+mj-lt"/>
              </a:rPr>
              <a:t>Условия выпадения</a:t>
            </a:r>
            <a:r>
              <a:rPr lang="ru-RU" sz="2400" dirty="0">
                <a:latin typeface="+mj-lt"/>
              </a:rPr>
              <a:t>:</a:t>
            </a:r>
          </a:p>
          <a:p>
            <a:r>
              <a:rPr lang="ru-RU" sz="2400" dirty="0">
                <a:latin typeface="+mj-lt"/>
              </a:rPr>
              <a:t>	Уровень </a:t>
            </a:r>
            <a:r>
              <a:rPr lang="en-US" sz="2400" dirty="0">
                <a:latin typeface="+mj-lt"/>
              </a:rPr>
              <a:t>&gt;= 4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	На поле нет других бонусных блоков</a:t>
            </a:r>
          </a:p>
          <a:p>
            <a:r>
              <a:rPr lang="ru-RU" sz="2400" dirty="0">
                <a:latin typeface="+mj-lt"/>
              </a:rPr>
              <a:t>	Не действуют другие бонусные эффекты</a:t>
            </a:r>
          </a:p>
          <a:p>
            <a:r>
              <a:rPr lang="ru-RU" sz="2400" dirty="0">
                <a:latin typeface="+mj-lt"/>
              </a:rPr>
              <a:t>	Прошло какое-то </a:t>
            </a:r>
            <a:r>
              <a:rPr lang="en-US" sz="2400" dirty="0">
                <a:latin typeface="+mj-lt"/>
              </a:rPr>
              <a:t>[</a:t>
            </a:r>
            <a:r>
              <a:rPr lang="ru-RU" sz="2400" dirty="0">
                <a:latin typeface="+mj-lt"/>
              </a:rPr>
              <a:t>кол-во фигур</a:t>
            </a:r>
            <a:r>
              <a:rPr lang="en-US" sz="2400" dirty="0">
                <a:latin typeface="+mj-lt"/>
              </a:rPr>
              <a:t>]</a:t>
            </a:r>
            <a:r>
              <a:rPr lang="ru-RU" sz="2400" dirty="0">
                <a:latin typeface="+mj-lt"/>
              </a:rPr>
              <a:t> с предыдущего бонуса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3C020F5-88A2-42A7-8AE2-B1DE23DA9BE6}"/>
              </a:ext>
            </a:extLst>
          </p:cNvPr>
          <p:cNvGrpSpPr/>
          <p:nvPr/>
        </p:nvGrpSpPr>
        <p:grpSpPr>
          <a:xfrm>
            <a:off x="4234276" y="649655"/>
            <a:ext cx="1224828" cy="695052"/>
            <a:chOff x="8651247" y="5377291"/>
            <a:chExt cx="1224828" cy="695052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38FBC75-83D3-44A3-B156-DF50B073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014" y="5786593"/>
              <a:ext cx="285750" cy="28575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8191317-0600-4EBF-B213-D55E9436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0325" y="5775038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938491B-C7F5-4536-B97D-4C1DEE8F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247" y="5786593"/>
              <a:ext cx="285750" cy="28575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7594B67-F1EC-4639-B261-0FDFA9CA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403" y="5377291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CD6F9EF-F156-48C7-917A-5B7917EE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75" y="5377291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16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Состояния:</a:t>
            </a: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800" b="1" dirty="0">
                <a:latin typeface="+mj-lt"/>
              </a:rPr>
              <a:t>Locked </a:t>
            </a:r>
            <a:r>
              <a:rPr lang="ru-RU" sz="2800" b="1" dirty="0">
                <a:latin typeface="+mj-lt"/>
              </a:rPr>
              <a:t>– нахождение на поле</a:t>
            </a: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Unlocked</a:t>
            </a:r>
            <a:r>
              <a:rPr lang="ru-RU" sz="2400" dirty="0">
                <a:latin typeface="+mj-lt"/>
              </a:rPr>
              <a:t> – попадание в собранный ряд 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86EA"/>
                </a:solidFill>
                <a:latin typeface="+mj-lt"/>
              </a:rPr>
              <a:t>Activated</a:t>
            </a:r>
            <a:r>
              <a:rPr lang="ru-RU" sz="2400" dirty="0">
                <a:latin typeface="+mj-lt"/>
              </a:rPr>
              <a:t> – бонусный эффект действует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3C020F5-88A2-42A7-8AE2-B1DE23DA9BE6}"/>
              </a:ext>
            </a:extLst>
          </p:cNvPr>
          <p:cNvGrpSpPr/>
          <p:nvPr/>
        </p:nvGrpSpPr>
        <p:grpSpPr>
          <a:xfrm>
            <a:off x="4234276" y="649655"/>
            <a:ext cx="1224828" cy="695052"/>
            <a:chOff x="8651247" y="5377291"/>
            <a:chExt cx="1224828" cy="695052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38FBC75-83D3-44A3-B156-DF50B073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014" y="5786593"/>
              <a:ext cx="285750" cy="28575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8191317-0600-4EBF-B213-D55E9436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0325" y="5775038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938491B-C7F5-4536-B97D-4C1DEE8F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247" y="5786593"/>
              <a:ext cx="285750" cy="28575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7594B67-F1EC-4639-B261-0FDFA9CA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403" y="5377291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CD6F9EF-F156-48C7-917A-5B7917EE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75" y="5377291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37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Состояния:</a:t>
            </a: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latin typeface="+mj-lt"/>
              </a:rPr>
              <a:t>Locked </a:t>
            </a:r>
            <a:r>
              <a:rPr lang="ru-RU" sz="2400" dirty="0">
                <a:latin typeface="+mj-lt"/>
              </a:rPr>
              <a:t>– нахождение на поле</a:t>
            </a:r>
            <a:endParaRPr lang="ru-RU" sz="2800" dirty="0">
              <a:latin typeface="+mj-lt"/>
            </a:endParaRP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800" b="1" dirty="0">
                <a:solidFill>
                  <a:srgbClr val="00B050"/>
                </a:solidFill>
                <a:latin typeface="+mj-lt"/>
              </a:rPr>
              <a:t>Unlocked</a:t>
            </a:r>
            <a:r>
              <a:rPr lang="ru-RU" sz="2800" b="1" dirty="0">
                <a:latin typeface="+mj-lt"/>
              </a:rPr>
              <a:t> – попадание в собранный ряд </a:t>
            </a:r>
            <a:endParaRPr lang="en-US" sz="2400" b="1" dirty="0">
              <a:latin typeface="+mj-lt"/>
            </a:endParaRPr>
          </a:p>
          <a:p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86EA"/>
                </a:solidFill>
                <a:latin typeface="+mj-lt"/>
              </a:rPr>
              <a:t>Activated</a:t>
            </a:r>
            <a:r>
              <a:rPr lang="ru-RU" sz="2400" dirty="0">
                <a:latin typeface="+mj-lt"/>
              </a:rPr>
              <a:t> – бонусный эффект действует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3C020F5-88A2-42A7-8AE2-B1DE23DA9BE6}"/>
              </a:ext>
            </a:extLst>
          </p:cNvPr>
          <p:cNvGrpSpPr/>
          <p:nvPr/>
        </p:nvGrpSpPr>
        <p:grpSpPr>
          <a:xfrm>
            <a:off x="4234276" y="649655"/>
            <a:ext cx="1224828" cy="695052"/>
            <a:chOff x="8651247" y="5377291"/>
            <a:chExt cx="1224828" cy="695052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38FBC75-83D3-44A3-B156-DF50B073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014" y="5786593"/>
              <a:ext cx="285750" cy="28575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8191317-0600-4EBF-B213-D55E9436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0325" y="5775038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938491B-C7F5-4536-B97D-4C1DEE8F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247" y="5786593"/>
              <a:ext cx="285750" cy="28575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7594B67-F1EC-4639-B261-0FDFA9CA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403" y="5377291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CD6F9EF-F156-48C7-917A-5B7917EE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75" y="5377291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27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Состояния:</a:t>
            </a: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latin typeface="+mj-lt"/>
              </a:rPr>
              <a:t>Locked </a:t>
            </a:r>
            <a:r>
              <a:rPr lang="ru-RU" sz="2400" dirty="0">
                <a:latin typeface="+mj-lt"/>
              </a:rPr>
              <a:t>– нахождение на поле</a:t>
            </a:r>
            <a:endParaRPr lang="ru-RU" sz="2800" dirty="0">
              <a:latin typeface="+mj-lt"/>
            </a:endParaRP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Unlocked</a:t>
            </a:r>
            <a:r>
              <a:rPr lang="ru-RU" sz="2400" dirty="0">
                <a:latin typeface="+mj-lt"/>
              </a:rPr>
              <a:t> – попадание в собранный ряд 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</a:t>
            </a:r>
            <a:r>
              <a:rPr lang="en-US" sz="2800" b="1" dirty="0">
                <a:solidFill>
                  <a:srgbClr val="0086EA"/>
                </a:solidFill>
                <a:latin typeface="+mj-lt"/>
              </a:rPr>
              <a:t>Activated</a:t>
            </a:r>
            <a:r>
              <a:rPr lang="ru-RU" sz="2800" b="1" dirty="0">
                <a:latin typeface="+mj-lt"/>
              </a:rPr>
              <a:t> – бонусный эффект действует</a:t>
            </a:r>
            <a:endParaRPr lang="ru-RU" sz="2400" b="1"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3C020F5-88A2-42A7-8AE2-B1DE23DA9BE6}"/>
              </a:ext>
            </a:extLst>
          </p:cNvPr>
          <p:cNvGrpSpPr/>
          <p:nvPr/>
        </p:nvGrpSpPr>
        <p:grpSpPr>
          <a:xfrm>
            <a:off x="4234276" y="649655"/>
            <a:ext cx="1224828" cy="695052"/>
            <a:chOff x="8651247" y="5377291"/>
            <a:chExt cx="1224828" cy="695052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38FBC75-83D3-44A3-B156-DF50B073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014" y="5786593"/>
              <a:ext cx="285750" cy="28575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8191317-0600-4EBF-B213-D55E9436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0325" y="5775038"/>
              <a:ext cx="285750" cy="28575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938491B-C7F5-4536-B97D-4C1DEE8F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247" y="5786593"/>
              <a:ext cx="285750" cy="28575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7594B67-F1EC-4639-B261-0FDFA9CA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403" y="5377291"/>
              <a:ext cx="285750" cy="2857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CD6F9EF-F156-48C7-917A-5B7917EE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75" y="5377291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82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Состояния:</a:t>
            </a: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latin typeface="+mj-lt"/>
              </a:rPr>
              <a:t>Locked </a:t>
            </a:r>
            <a:r>
              <a:rPr lang="ru-RU" sz="2400" dirty="0">
                <a:latin typeface="+mj-lt"/>
              </a:rPr>
              <a:t>– нахождение на поле</a:t>
            </a:r>
            <a:endParaRPr lang="ru-RU" sz="2800" dirty="0">
              <a:latin typeface="+mj-lt"/>
            </a:endParaRPr>
          </a:p>
          <a:p>
            <a:r>
              <a:rPr lang="ru-RU" sz="2400" dirty="0">
                <a:latin typeface="+mj-lt"/>
              </a:rPr>
              <a:t>	</a:t>
            </a:r>
            <a:r>
              <a:rPr lang="en-US" sz="2400" dirty="0">
                <a:latin typeface="+mj-lt"/>
              </a:rPr>
              <a:t>Unlocked</a:t>
            </a:r>
            <a:r>
              <a:rPr lang="ru-RU" sz="2400" dirty="0">
                <a:latin typeface="+mj-lt"/>
              </a:rPr>
              <a:t> – попадание в собранный ряд 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Activated</a:t>
            </a:r>
            <a:r>
              <a:rPr lang="ru-RU" sz="2400" dirty="0">
                <a:latin typeface="+mj-lt"/>
              </a:rPr>
              <a:t> – бонусный эффект действует</a:t>
            </a:r>
          </a:p>
          <a:p>
            <a:endParaRPr lang="ru-RU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Locked -&gt;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Unlocked  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- 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бонусный блок в собранном ряду</a:t>
            </a:r>
          </a:p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Unlocked</a:t>
            </a:r>
            <a:r>
              <a:rPr lang="en-US" sz="2400" dirty="0">
                <a:latin typeface="+mj-lt"/>
              </a:rPr>
              <a:t> -&gt; </a:t>
            </a:r>
            <a:r>
              <a:rPr lang="en-US" sz="2400" dirty="0">
                <a:solidFill>
                  <a:srgbClr val="0086EA"/>
                </a:solidFill>
                <a:latin typeface="+mj-lt"/>
              </a:rPr>
              <a:t>Activated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- 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постановка следующей после 							  разблокировки фигуры</a:t>
            </a:r>
          </a:p>
          <a:p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8FBC75-83D3-44A3-B156-DF50B0730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43" y="1058957"/>
            <a:ext cx="285750" cy="285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191317-0600-4EBF-B213-D55E94364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54" y="1047402"/>
            <a:ext cx="285750" cy="285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38491B-C7F5-4536-B97D-4C1DEE8F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76" y="1058957"/>
            <a:ext cx="285750" cy="285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594B67-F1EC-4639-B261-0FDFA9CA1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32" y="649655"/>
            <a:ext cx="285750" cy="285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D6F9EF-F156-48C7-917A-5B7917EE1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04" y="649655"/>
            <a:ext cx="285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Prize points 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- начисляет дополнительные очки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Длительность: мгновенно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	Кол-во очков: 500 * номер уровня</a:t>
            </a:r>
          </a:p>
          <a:p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F471A-C961-4F3F-B803-17882CF3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14412"/>
            <a:ext cx="524721" cy="5247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B3063C-0EB9-438D-932E-2598268F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77" y="4176813"/>
            <a:ext cx="536973" cy="536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37" y="4176813"/>
            <a:ext cx="524720" cy="524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11EADC-33E7-40D7-8DAB-6E5E7D88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4189065"/>
            <a:ext cx="524721" cy="524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74DA9E-A974-4968-8F72-9FEB8601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05" y="4176813"/>
            <a:ext cx="524721" cy="5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58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E2CA2-58A2-4E6C-A525-3C4D47C0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759311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0C3BFA-93D5-49CA-A604-DFC044E65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1272988"/>
            <a:ext cx="5580586" cy="53608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Введение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Идея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Задачи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Концепция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Основа игры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Отличительные черты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Интерфейс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Геймплей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Описание реализации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Каталог проекта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Особенности программы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Использованные технологии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Заключение</a:t>
            </a:r>
          </a:p>
          <a:p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28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2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No Locked figures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- убирает из доступных фигур заблокированные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Длительность: 15 фигур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F471A-C961-4F3F-B803-17882CF3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92" y="4176812"/>
            <a:ext cx="524721" cy="5247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B3063C-0EB9-438D-932E-2598268F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4176813"/>
            <a:ext cx="536973" cy="536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61" y="4176813"/>
            <a:ext cx="524720" cy="524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11EADC-33E7-40D7-8DAB-6E5E7D88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14412"/>
            <a:ext cx="524721" cy="524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74DA9E-A974-4968-8F72-9FEB8601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29" y="4176813"/>
            <a:ext cx="524721" cy="5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1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3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Slow Down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- значительно замедляет время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Длительность: 15 секунд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F471A-C961-4F3F-B803-17882CF3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64" y="4176812"/>
            <a:ext cx="524721" cy="5247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B3063C-0EB9-438D-932E-2598268F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08286"/>
            <a:ext cx="536973" cy="536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3" y="4176813"/>
            <a:ext cx="524720" cy="524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11EADC-33E7-40D7-8DAB-6E5E7D88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95" y="4176811"/>
            <a:ext cx="524721" cy="524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74DA9E-A974-4968-8F72-9FEB8601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4176813"/>
            <a:ext cx="524721" cy="5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4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4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More shapes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- расширяет список доступных фигур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Длительность: 15 фигур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	Примечание: в расширенном списке есть как 				 простые, так и очень сложные фигуры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F471A-C961-4F3F-B803-17882CF3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3" y="4176812"/>
            <a:ext cx="524721" cy="5247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B3063C-0EB9-438D-932E-2598268F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95" y="4164559"/>
            <a:ext cx="536973" cy="536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2" y="4176813"/>
            <a:ext cx="524720" cy="524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11EADC-33E7-40D7-8DAB-6E5E7D88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64" y="4176811"/>
            <a:ext cx="524721" cy="524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74DA9E-A974-4968-8F72-9FEB8601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1" y="2527307"/>
            <a:ext cx="524721" cy="5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5)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Gravity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- притягивает все блоки к нижней границе поля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Длительность: мгновенно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	Пояснение: все блоки под которыми есть свободное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		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место спускаются вниз пока под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		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ними не будет другого блока или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				</a:t>
            </a:r>
            <a:r>
              <a:rPr lang="ru-RU" sz="2400" dirty="0">
                <a:solidFill>
                  <a:srgbClr val="000000"/>
                </a:solidFill>
                <a:latin typeface="+mj-lt"/>
              </a:rPr>
              <a:t>нижней границы игрового поля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F471A-C961-4F3F-B803-17882CF3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2" y="4176812"/>
            <a:ext cx="524721" cy="5247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B3063C-0EB9-438D-932E-2598268F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64" y="4164559"/>
            <a:ext cx="536973" cy="536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2" y="2527307"/>
            <a:ext cx="524720" cy="5247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11EADC-33E7-40D7-8DAB-6E5E7D88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3" y="4176811"/>
            <a:ext cx="524721" cy="5247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74DA9E-A974-4968-8F72-9FEB8601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47" y="4144878"/>
            <a:ext cx="524721" cy="5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8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C7B5-DB70-44E9-8535-0265952D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924082"/>
          </a:xfrm>
        </p:spPr>
        <p:txBody>
          <a:bodyPr/>
          <a:lstStyle/>
          <a:p>
            <a:r>
              <a:rPr lang="ru-RU" dirty="0"/>
              <a:t>БОНУСЫ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6037-5F8B-4994-98D4-796B01BE8979}"/>
              </a:ext>
            </a:extLst>
          </p:cNvPr>
          <p:cNvSpPr txBox="1"/>
          <p:nvPr/>
        </p:nvSpPr>
        <p:spPr>
          <a:xfrm>
            <a:off x="902207" y="1622611"/>
            <a:ext cx="973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ЭФФЕКТЫ: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</a:rPr>
              <a:t>	5)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Gravity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		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58A6D-D40F-4CFC-AB5B-12D1E4F6D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02" y="2527307"/>
            <a:ext cx="524720" cy="5247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27D08-C28B-4893-901A-A71AD3B40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5" y="1317814"/>
            <a:ext cx="4293288" cy="523538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89630B-D9FB-4A41-BA6F-E3DD16232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7760473" y="1317813"/>
            <a:ext cx="4276252" cy="523538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B9272-0BBD-4436-A1AD-902F296739B8}"/>
              </a:ext>
            </a:extLst>
          </p:cNvPr>
          <p:cNvSpPr txBox="1"/>
          <p:nvPr/>
        </p:nvSpPr>
        <p:spPr>
          <a:xfrm>
            <a:off x="4184272" y="1838530"/>
            <a:ext cx="2052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alpha val="52000"/>
                  </a:schemeClr>
                </a:solidFill>
                <a:latin typeface="+mj-lt"/>
              </a:rPr>
              <a:t>ДО</a:t>
            </a:r>
            <a:endParaRPr lang="ru-RU" dirty="0">
              <a:solidFill>
                <a:schemeClr val="bg1">
                  <a:alpha val="52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93BC6-0186-4682-96E0-532AC2C2D3DE}"/>
              </a:ext>
            </a:extLst>
          </p:cNvPr>
          <p:cNvSpPr txBox="1"/>
          <p:nvPr/>
        </p:nvSpPr>
        <p:spPr>
          <a:xfrm>
            <a:off x="7938968" y="1837767"/>
            <a:ext cx="2266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alpha val="52000"/>
                  </a:schemeClr>
                </a:solidFill>
                <a:latin typeface="+mj-lt"/>
              </a:rPr>
              <a:t>ПОСЛЕ</a:t>
            </a:r>
            <a:endParaRPr lang="ru-RU" dirty="0">
              <a:solidFill>
                <a:schemeClr val="bg1">
                  <a:alpha val="52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11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C7DEF-D4FA-4717-915C-5B8A9766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1061137"/>
          </a:xfrm>
        </p:spPr>
        <p:txBody>
          <a:bodyPr/>
          <a:lstStyle/>
          <a:p>
            <a:r>
              <a:rPr lang="ru-RU" dirty="0"/>
              <a:t>ПРОЕКЦИЯ ФИГУР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8ACA6B-0BDD-4833-8AF4-D6FB47EC1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2782111"/>
            <a:ext cx="5794248" cy="3570873"/>
          </a:xfrm>
        </p:spPr>
        <p:txBody>
          <a:bodyPr/>
          <a:lstStyle/>
          <a:p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73FE41-A801-4BED-864B-09CF80890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6"/>
          <a:stretch/>
        </p:blipFill>
        <p:spPr>
          <a:xfrm>
            <a:off x="911352" y="3269316"/>
            <a:ext cx="3406171" cy="3083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FCE550-773C-47E6-9269-949C57CE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2256467"/>
            <a:ext cx="3406170" cy="849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3695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D56EB-9B3A-47BC-8530-CC42349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369" y="2779294"/>
            <a:ext cx="7045262" cy="1299411"/>
          </a:xfrm>
        </p:spPr>
        <p:txBody>
          <a:bodyPr/>
          <a:lstStyle/>
          <a:p>
            <a:pPr algn="ctr"/>
            <a:r>
              <a:rPr lang="ru-RU" dirty="0"/>
              <a:t>Интерфейс + ГЕЙМПЛЕЙ</a:t>
            </a:r>
          </a:p>
        </p:txBody>
      </p:sp>
    </p:spTree>
    <p:extLst>
      <p:ext uri="{BB962C8B-B14F-4D97-AF65-F5344CB8AC3E}">
        <p14:creationId xmlns:p14="http://schemas.microsoft.com/office/powerpoint/2010/main" val="16894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C9F07-16C5-4F0C-A43E-8EFEFA06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НАВИГАЦИЯ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944E4-19A1-4D64-BD6C-C3C94D8A1A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064" y="1786294"/>
            <a:ext cx="7220971" cy="454641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Способы взаимодействия</a:t>
            </a:r>
          </a:p>
          <a:p>
            <a:r>
              <a:rPr lang="ru-RU" dirty="0">
                <a:latin typeface="+mj-lt"/>
              </a:rPr>
              <a:t>Нажатие на кнопки</a:t>
            </a:r>
          </a:p>
          <a:p>
            <a:r>
              <a:rPr lang="ru-RU" dirty="0">
                <a:latin typeface="+mj-lt"/>
              </a:rPr>
              <a:t>Нажатие </a:t>
            </a:r>
            <a:r>
              <a:rPr lang="en-US" dirty="0">
                <a:latin typeface="+mj-lt"/>
              </a:rPr>
              <a:t>Enter </a:t>
            </a:r>
            <a:r>
              <a:rPr lang="ru-RU" dirty="0">
                <a:latin typeface="+mj-lt"/>
              </a:rPr>
              <a:t>для продолжения </a:t>
            </a:r>
            <a:r>
              <a:rPr lang="en-US" dirty="0">
                <a:latin typeface="+mj-lt"/>
              </a:rPr>
              <a:t>/</a:t>
            </a:r>
            <a:r>
              <a:rPr lang="ru-RU" dirty="0">
                <a:latin typeface="+mj-lt"/>
              </a:rPr>
              <a:t> сохранения</a:t>
            </a:r>
          </a:p>
          <a:p>
            <a:r>
              <a:rPr lang="ru-RU" dirty="0">
                <a:latin typeface="+mj-lt"/>
              </a:rPr>
              <a:t>Нажатие </a:t>
            </a:r>
            <a:r>
              <a:rPr lang="en-US" dirty="0">
                <a:latin typeface="+mj-lt"/>
              </a:rPr>
              <a:t>Esc </a:t>
            </a:r>
            <a:r>
              <a:rPr lang="ru-RU" dirty="0">
                <a:latin typeface="+mj-lt"/>
              </a:rPr>
              <a:t>для возвращения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назад </a:t>
            </a:r>
            <a:r>
              <a:rPr lang="en-US" dirty="0">
                <a:latin typeface="+mj-lt"/>
              </a:rPr>
              <a:t>/</a:t>
            </a:r>
            <a:r>
              <a:rPr lang="ru-RU" dirty="0">
                <a:latin typeface="+mj-lt"/>
              </a:rPr>
              <a:t> отмены</a:t>
            </a:r>
            <a:endParaRPr lang="en-US" dirty="0">
              <a:latin typeface="+mj-lt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28B530-A939-4BC7-83D7-C414521100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Управление: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06B75-F267-4C91-85CD-617DFCE8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490" y="3117166"/>
            <a:ext cx="2438740" cy="2629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887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МЕНЮ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2A5D6A-724B-4E12-B042-AD37BD27C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46305"/>
            <a:ext cx="4400911" cy="51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НАСТРОЙКИ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563D79-7203-49F8-9581-7F13CA6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46305"/>
            <a:ext cx="4400910" cy="513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947323-7BD4-4427-9C9E-350F70D2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882" y="-3334386"/>
            <a:ext cx="4426256" cy="5222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626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2AA38-B681-4C75-970E-334AC67F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ИДЕЯ </a:t>
            </a:r>
            <a:r>
              <a:rPr lang="en-US" sz="4000" dirty="0"/>
              <a:t>TETRIX’</a:t>
            </a:r>
            <a:r>
              <a:rPr lang="ru-RU" sz="4000" dirty="0"/>
              <a:t>а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996CFB-F086-45A7-B164-B28E33D43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324089" cy="4086013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>
                <a:latin typeface="+mj-lt"/>
              </a:rPr>
              <a:t>ТЕТРИС, но:</a:t>
            </a:r>
          </a:p>
          <a:p>
            <a:r>
              <a:rPr lang="en-US" dirty="0">
                <a:latin typeface="+mj-lt"/>
              </a:rPr>
              <a:t>#</a:t>
            </a:r>
            <a:r>
              <a:rPr lang="ru-RU" dirty="0">
                <a:latin typeface="+mj-lt"/>
              </a:rPr>
              <a:t>ПРОСТОЙ И ПОНЯТНЫЙ</a:t>
            </a:r>
          </a:p>
          <a:p>
            <a:r>
              <a:rPr lang="en-US" dirty="0">
                <a:latin typeface="+mj-lt"/>
              </a:rPr>
              <a:t>#</a:t>
            </a:r>
            <a:r>
              <a:rPr lang="ru-RU" dirty="0">
                <a:latin typeface="+mj-lt"/>
              </a:rPr>
              <a:t>ИНТЕРЕСНЫЙ И УВЛЕКАТЕЛЬНЫЙ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#</a:t>
            </a:r>
            <a:r>
              <a:rPr lang="ru-RU" dirty="0">
                <a:latin typeface="+mj-lt"/>
              </a:rPr>
              <a:t>СОВРЕМЕННЫЙ И АКТУАЛЬНЫЙ</a:t>
            </a:r>
          </a:p>
          <a:p>
            <a:r>
              <a:rPr lang="en-US" dirty="0">
                <a:latin typeface="+mj-lt"/>
              </a:rPr>
              <a:t>#</a:t>
            </a:r>
            <a:r>
              <a:rPr lang="ru-RU" dirty="0">
                <a:latin typeface="+mj-lt"/>
              </a:rPr>
              <a:t>АБСОЛЮТНО НОВЫЙ, 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		</a:t>
            </a:r>
            <a:r>
              <a:rPr lang="ru-RU" dirty="0">
                <a:latin typeface="+mj-lt"/>
              </a:rPr>
              <a:t>НО ЗНАКОМЫЙ КАЖДОМУ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TETRIX – </a:t>
            </a:r>
            <a:r>
              <a:rPr lang="ru-RU" sz="2800" dirty="0">
                <a:latin typeface="+mj-lt"/>
              </a:rPr>
              <a:t>ЛУЧШАЯ ВЕРСИЯ ТЕТРИСА</a:t>
            </a: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51D21598-FCB7-47CE-8D1D-160C5C07A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326618"/>
              </p:ext>
            </p:extLst>
          </p:nvPr>
        </p:nvGraphicFramePr>
        <p:xfrm>
          <a:off x="5554979" y="735775"/>
          <a:ext cx="6129020" cy="4086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3549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НАСТРОЙКИ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563D79-7203-49F8-9581-7F13CA6E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13905"/>
            <a:ext cx="4400910" cy="513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947323-7BD4-4427-9C9E-350F70D2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54" y="817928"/>
            <a:ext cx="4426256" cy="5222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0400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КАРТА УРОВНЕЙ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F40400-A804-43B8-AF17-1AA3632B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846306"/>
            <a:ext cx="4425499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B4EC3C-65CE-4B03-995A-B8A6E297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46305"/>
            <a:ext cx="4400910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497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245C7E-2DCC-4818-AD7B-02820353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0" y="1123808"/>
            <a:ext cx="4395259" cy="517740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flipH="1">
            <a:off x="1524000" y="2898707"/>
            <a:ext cx="5702223" cy="530293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ИГРОВОЕ ПОЛЕ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3460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2025873" flipH="1">
            <a:off x="4338275" y="2104496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ТЕКУЩИЙ СЧЕТ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642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1532063" flipH="1">
            <a:off x="4409991" y="2264484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РЕКОРДНЫЙ СЧЕТ</a:t>
            </a:r>
          </a:p>
          <a:p>
            <a:r>
              <a:rPr lang="ru-RU" sz="2400" dirty="0">
                <a:latin typeface="+mj-lt"/>
              </a:rPr>
              <a:t>для текущего уровня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8304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1224535" flipH="1">
            <a:off x="4361152" y="2488602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НОМЕР УРОВНЯ</a:t>
            </a:r>
          </a:p>
        </p:txBody>
      </p:sp>
    </p:spTree>
    <p:extLst>
      <p:ext uri="{BB962C8B-B14F-4D97-AF65-F5344CB8AC3E}">
        <p14:creationId xmlns:p14="http://schemas.microsoft.com/office/powerpoint/2010/main" val="1609410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721809" flipH="1">
            <a:off x="4530075" y="2749773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СЛЕДУЮЩАЯ ФИГУРА</a:t>
            </a:r>
          </a:p>
        </p:txBody>
      </p:sp>
    </p:spTree>
    <p:extLst>
      <p:ext uri="{BB962C8B-B14F-4D97-AF65-F5344CB8AC3E}">
        <p14:creationId xmlns:p14="http://schemas.microsoft.com/office/powerpoint/2010/main" val="2083518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19855237" flipH="1">
            <a:off x="4530076" y="3761325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ЦЕЛИ ПРОХОЖДЕНИЯ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126650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19855237" flipH="1">
            <a:off x="4530076" y="3761325"/>
            <a:ext cx="2931459" cy="242047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459345" y="2909923"/>
            <a:ext cx="36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ЦЕЛИ ПРОХОЖДЕНИЯ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226082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6172200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599C-634C-4397-A9C1-085E2AC0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135828"/>
            <a:ext cx="4385055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19357857" flipH="1">
            <a:off x="4452134" y="4866899"/>
            <a:ext cx="2859074" cy="237201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190404" y="2967335"/>
            <a:ext cx="3603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ЧТОБЫ ПОСМОТРЕТЬ</a:t>
            </a:r>
          </a:p>
          <a:p>
            <a:r>
              <a:rPr lang="ru-RU" sz="2400" dirty="0">
                <a:solidFill>
                  <a:srgbClr val="0086EA"/>
                </a:solidFill>
                <a:latin typeface="+mj-lt"/>
              </a:rPr>
              <a:t>УПРАВЛЕНИЕ</a:t>
            </a:r>
          </a:p>
          <a:p>
            <a:r>
              <a:rPr lang="ru-RU" sz="2400" dirty="0">
                <a:latin typeface="+mj-lt"/>
              </a:rPr>
              <a:t>НАЖМИТЕ «</a:t>
            </a:r>
            <a:r>
              <a:rPr lang="ru-RU" sz="2400" dirty="0">
                <a:solidFill>
                  <a:srgbClr val="0086EA"/>
                </a:solidFill>
                <a:latin typeface="+mj-lt"/>
              </a:rPr>
              <a:t>ПРОБЕЛ</a:t>
            </a:r>
            <a:r>
              <a:rPr lang="ru-RU" sz="2400" dirty="0">
                <a:latin typeface="+mj-lt"/>
              </a:rPr>
              <a:t>»</a:t>
            </a:r>
          </a:p>
          <a:p>
            <a:r>
              <a:rPr lang="ru-RU" sz="2400" dirty="0">
                <a:latin typeface="+mj-lt"/>
              </a:rPr>
              <a:t>(ПРИ ЭТОМ ИГРА БУДЕТ ПОСТАВЛЕНА</a:t>
            </a:r>
          </a:p>
          <a:p>
            <a:r>
              <a:rPr lang="ru-RU" sz="2400" dirty="0">
                <a:solidFill>
                  <a:srgbClr val="0086EA"/>
                </a:solidFill>
                <a:latin typeface="+mj-lt"/>
              </a:rPr>
              <a:t>НА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>
                <a:solidFill>
                  <a:srgbClr val="0086EA"/>
                </a:solidFill>
                <a:latin typeface="+mj-lt"/>
              </a:rPr>
              <a:t>ПАУЗУ</a:t>
            </a:r>
            <a:r>
              <a:rPr lang="ru-RU" sz="24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1208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2F4A7-8DED-4ED0-9040-8ED29196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43" y="-192024"/>
            <a:ext cx="5864352" cy="3621024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3E1D1-B888-4092-9943-A97F66E96DC8}"/>
              </a:ext>
            </a:extLst>
          </p:cNvPr>
          <p:cNvSpPr txBox="1"/>
          <p:nvPr/>
        </p:nvSpPr>
        <p:spPr>
          <a:xfrm>
            <a:off x="5068286" y="1874728"/>
            <a:ext cx="70462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Основа игры</a:t>
            </a:r>
          </a:p>
          <a:p>
            <a:r>
              <a:rPr lang="ru-RU" sz="2800" dirty="0">
                <a:latin typeface="+mj-lt"/>
              </a:rPr>
              <a:t>+ Понятный интерфейс</a:t>
            </a:r>
          </a:p>
          <a:p>
            <a:r>
              <a:rPr lang="ru-RU" sz="2800" dirty="0">
                <a:latin typeface="+mj-lt"/>
              </a:rPr>
              <a:t>+ Система уровней и очков</a:t>
            </a:r>
          </a:p>
          <a:p>
            <a:r>
              <a:rPr lang="ru-RU" sz="2800" dirty="0">
                <a:latin typeface="+mj-lt"/>
              </a:rPr>
              <a:t>+ Система бонусов</a:t>
            </a:r>
          </a:p>
          <a:p>
            <a:r>
              <a:rPr lang="ru-RU" sz="2800" dirty="0">
                <a:latin typeface="+mj-lt"/>
              </a:rPr>
              <a:t>+ Возможность персонализации</a:t>
            </a:r>
          </a:p>
          <a:p>
            <a:r>
              <a:rPr lang="ru-RU" sz="2800" dirty="0">
                <a:latin typeface="+mj-lt"/>
              </a:rPr>
              <a:t>+ Разнообразие звуковых эффектов</a:t>
            </a:r>
          </a:p>
          <a:p>
            <a:r>
              <a:rPr lang="ru-RU" sz="2800" dirty="0">
                <a:latin typeface="+mj-lt"/>
              </a:rPr>
              <a:t>+ Дополнительные фичи</a:t>
            </a:r>
          </a:p>
        </p:txBody>
      </p:sp>
    </p:spTree>
    <p:extLst>
      <p:ext uri="{BB962C8B-B14F-4D97-AF65-F5344CB8AC3E}">
        <p14:creationId xmlns:p14="http://schemas.microsoft.com/office/powerpoint/2010/main" val="395167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-113852"/>
            <a:ext cx="8202705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ИГРА: ПАУЗА И УПРАЛЕНИЕ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5996C1-8412-4E3F-993F-D182B39F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6" y="1135828"/>
            <a:ext cx="4382336" cy="516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DFB42-590C-44E6-95DB-77C711245E84}"/>
              </a:ext>
            </a:extLst>
          </p:cNvPr>
          <p:cNvSpPr txBox="1"/>
          <p:nvPr/>
        </p:nvSpPr>
        <p:spPr>
          <a:xfrm>
            <a:off x="7226264" y="3718521"/>
            <a:ext cx="360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ИНСТРУКЦИИ ПО УПРАВЛЕНИЮ ИГРОЙ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B96A1D5-9792-4964-B747-3DE42B522812}"/>
              </a:ext>
            </a:extLst>
          </p:cNvPr>
          <p:cNvSpPr/>
          <p:nvPr/>
        </p:nvSpPr>
        <p:spPr>
          <a:xfrm rot="20851523" flipH="1">
            <a:off x="4925171" y="4678996"/>
            <a:ext cx="2305529" cy="210903"/>
          </a:xfrm>
          <a:prstGeom prst="rightArrow">
            <a:avLst>
              <a:gd name="adj1" fmla="val 50000"/>
              <a:gd name="adj2" fmla="val 308930"/>
            </a:avLst>
          </a:prstGeom>
          <a:solidFill>
            <a:srgbClr val="0086EA"/>
          </a:solidFill>
          <a:ln>
            <a:solidFill>
              <a:srgbClr val="008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13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7548282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ИГРА: НАЧИСЛЕНИЕ ОЧКОВ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3B1D37-D51B-407B-B640-2F9FADA5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7" y="1200972"/>
            <a:ext cx="4382336" cy="51734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51F08-202C-49A9-BE96-A9EE0219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4" y="1200972"/>
            <a:ext cx="4382336" cy="51734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471186-FC11-43C3-B499-506DF2D2D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5" t="2778" r="12037" b="92370"/>
          <a:stretch/>
        </p:blipFill>
        <p:spPr>
          <a:xfrm>
            <a:off x="4105835" y="1344705"/>
            <a:ext cx="466165" cy="25101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9DC0CF-BF97-4BD9-8E48-38A5DC729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9" t="2778" r="8560" b="92370"/>
          <a:stretch/>
        </p:blipFill>
        <p:spPr>
          <a:xfrm>
            <a:off x="9708776" y="1344705"/>
            <a:ext cx="591671" cy="251013"/>
          </a:xfrm>
          <a:prstGeom prst="rect">
            <a:avLst/>
          </a:prstGeom>
          <a:effectLst>
            <a:glow rad="101600">
              <a:srgbClr val="0086EA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27253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-113852"/>
            <a:ext cx="7548282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ИГРА: ПОБЕДНОЕ ОКНО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101B3B-F299-4199-BD10-D43DB889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200972"/>
            <a:ext cx="4398854" cy="5173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3113-C301-4F77-8DA9-7B8324D80390}"/>
              </a:ext>
            </a:extLst>
          </p:cNvPr>
          <p:cNvSpPr txBox="1"/>
          <p:nvPr/>
        </p:nvSpPr>
        <p:spPr>
          <a:xfrm>
            <a:off x="5665694" y="1192581"/>
            <a:ext cx="623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Открывается:</a:t>
            </a:r>
          </a:p>
          <a:p>
            <a:r>
              <a:rPr lang="ru-RU" dirty="0">
                <a:latin typeface="+mj-lt"/>
              </a:rPr>
              <a:t>	при достижении всех целей уровня</a:t>
            </a:r>
          </a:p>
          <a:p>
            <a:endParaRPr lang="ru-RU" dirty="0">
              <a:latin typeface="+mj-lt"/>
            </a:endParaRPr>
          </a:p>
          <a:p>
            <a:r>
              <a:rPr lang="en-US" dirty="0">
                <a:latin typeface="+mj-lt"/>
              </a:rPr>
              <a:t>3 </a:t>
            </a:r>
            <a:r>
              <a:rPr lang="ru-RU" dirty="0">
                <a:latin typeface="+mj-lt"/>
              </a:rPr>
              <a:t>КНОПКИ:</a:t>
            </a:r>
          </a:p>
          <a:p>
            <a:endParaRPr lang="ru-RU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Continue – </a:t>
            </a:r>
            <a:r>
              <a:rPr lang="ru-RU" dirty="0">
                <a:latin typeface="+mj-lt"/>
              </a:rPr>
              <a:t>продолжить играть на этом же уровне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Menu – </a:t>
            </a:r>
            <a:r>
              <a:rPr lang="ru-RU" dirty="0">
                <a:latin typeface="+mj-lt"/>
              </a:rPr>
              <a:t>выход в меню (карта уровней)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Next – </a:t>
            </a:r>
            <a:r>
              <a:rPr lang="ru-RU" dirty="0">
                <a:latin typeface="+mj-lt"/>
              </a:rPr>
              <a:t>переход на следующий уровень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868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D45A2-2352-4162-B730-A95632F2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-113852"/>
            <a:ext cx="9341223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ИГРА: АНИМАЦИЯ ПОРАЖЕНИЯ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1C45A7-CCF1-435F-802C-992DB6170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" b="1"/>
          <a:stretch/>
        </p:blipFill>
        <p:spPr>
          <a:xfrm>
            <a:off x="711635" y="1200972"/>
            <a:ext cx="4404396" cy="5173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D3113-C301-4F77-8DA9-7B8324D80390}"/>
              </a:ext>
            </a:extLst>
          </p:cNvPr>
          <p:cNvSpPr txBox="1"/>
          <p:nvPr/>
        </p:nvSpPr>
        <p:spPr>
          <a:xfrm>
            <a:off x="5688554" y="1200972"/>
            <a:ext cx="62304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Механика:</a:t>
            </a:r>
          </a:p>
          <a:p>
            <a:r>
              <a:rPr lang="ru-RU" dirty="0">
                <a:latin typeface="+mj-lt"/>
              </a:rPr>
              <a:t>	все поле последовательно заполняется разноцветными блоками с начала до конца по рядам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Запускается:</a:t>
            </a:r>
          </a:p>
          <a:p>
            <a:r>
              <a:rPr lang="ru-RU" dirty="0">
                <a:latin typeface="+mj-lt"/>
              </a:rPr>
              <a:t>	при касании фигурой верхней границы поля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ЧТО ДАЛЬШЕ:</a:t>
            </a:r>
          </a:p>
          <a:p>
            <a:endParaRPr lang="ru-RU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Рестарт этого же уровня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060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D56EB-9B3A-47BC-8530-CC42349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552" y="2779294"/>
            <a:ext cx="7290896" cy="1299411"/>
          </a:xfrm>
        </p:spPr>
        <p:txBody>
          <a:bodyPr/>
          <a:lstStyle/>
          <a:p>
            <a:pPr algn="ctr"/>
            <a:r>
              <a:rPr lang="ru-RU" dirty="0"/>
              <a:t>ОПИСАНИЕ </a:t>
            </a:r>
            <a:r>
              <a:rPr lang="ru-RU" dirty="0" err="1"/>
              <a:t>РЕаЛИЗАЦИИ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6781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38BDB-4ED6-4961-A14F-B2900C99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181" y="278765"/>
            <a:ext cx="5864352" cy="3621024"/>
          </a:xfrm>
        </p:spPr>
        <p:txBody>
          <a:bodyPr/>
          <a:lstStyle/>
          <a:p>
            <a:r>
              <a:rPr lang="ru-RU" dirty="0"/>
              <a:t>КАТАЛОГ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6D3879-148C-4C33-9C8B-535EB58054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CA00DA-FD96-4A5F-A5CC-6DCB1AEAA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2EE13D-BCB4-4CCD-99D5-AB609E0E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0"/>
            <a:ext cx="2681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28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59060-5C22-4A5C-AFFC-22431CF2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97475"/>
            <a:ext cx="5864352" cy="3621024"/>
          </a:xfrm>
        </p:spPr>
        <p:txBody>
          <a:bodyPr/>
          <a:lstStyle/>
          <a:p>
            <a:r>
              <a:rPr lang="ru-RU" dirty="0"/>
              <a:t>ОСОБЕННОСТИ 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592E2-4DAA-462B-829F-BC7C6811BEE5}"/>
              </a:ext>
            </a:extLst>
          </p:cNvPr>
          <p:cNvSpPr txBox="1"/>
          <p:nvPr/>
        </p:nvSpPr>
        <p:spPr>
          <a:xfrm>
            <a:off x="5261336" y="237667"/>
            <a:ext cx="6429093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КЛАССЫ:</a:t>
            </a:r>
          </a:p>
          <a:p>
            <a:r>
              <a:rPr lang="en-US" sz="2800" dirty="0">
                <a:latin typeface="+mj-lt"/>
              </a:rPr>
              <a:t>Confetti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анимация конфетти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Controller</a:t>
            </a:r>
            <a:r>
              <a:rPr lang="ru-RU" sz="2800" dirty="0">
                <a:latin typeface="+mj-lt"/>
              </a:rPr>
              <a:t>			контроллер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DebrisAnimation</a:t>
            </a:r>
            <a:r>
              <a:rPr lang="ru-RU" sz="2800" dirty="0">
                <a:latin typeface="+mj-lt"/>
              </a:rPr>
              <a:t>	</a:t>
            </a:r>
            <a:r>
              <a:rPr lang="ru-RU" sz="2000" dirty="0">
                <a:latin typeface="+mj-lt"/>
              </a:rPr>
              <a:t>анимация обломков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Game</a:t>
            </a:r>
            <a:r>
              <a:rPr lang="ru-RU" sz="2800" dirty="0">
                <a:latin typeface="+mj-lt"/>
              </a:rPr>
              <a:t>			игра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LevelSprite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обработка уровней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LevelMap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карта уровней</a:t>
            </a:r>
            <a:endParaRPr lang="en-US" sz="20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Button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кнопок</a:t>
            </a:r>
            <a:endParaRPr lang="en-US" sz="20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Menu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окна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WinMenu</a:t>
            </a:r>
            <a:r>
              <a:rPr lang="en-US" sz="2800" dirty="0">
                <a:latin typeface="+mj-lt"/>
              </a:rPr>
              <a:t>(Menu)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победное окно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SettingsMenu</a:t>
            </a:r>
            <a:r>
              <a:rPr lang="en-US" sz="2800" dirty="0">
                <a:latin typeface="+mj-lt"/>
              </a:rPr>
              <a:t>(Menu</a:t>
            </a:r>
            <a:r>
              <a:rPr lang="ru-RU" sz="2800" dirty="0">
                <a:latin typeface="+mj-lt"/>
              </a:rPr>
              <a:t>)	</a:t>
            </a:r>
            <a:r>
              <a:rPr lang="ru-RU" sz="2000" dirty="0">
                <a:latin typeface="+mj-lt"/>
              </a:rPr>
              <a:t>окно настроек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CheckBox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отрисовка чек-боксов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Slider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ползунков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VolumeBar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панель звука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ScoreAnimation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анимация</a:t>
            </a:r>
            <a:r>
              <a:rPr lang="ru-RU" sz="28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очков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Shadow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проекция фигуры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Tetromino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обработка</a:t>
            </a:r>
            <a:r>
              <a:rPr lang="ru-RU" sz="28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фигуры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LockedTetromino</a:t>
            </a:r>
            <a:r>
              <a:rPr lang="en-US" sz="2800" dirty="0">
                <a:latin typeface="+mj-lt"/>
              </a:rPr>
              <a:t> (</a:t>
            </a:r>
            <a:r>
              <a:rPr lang="en-US" sz="2800" dirty="0" err="1">
                <a:latin typeface="+mj-lt"/>
              </a:rPr>
              <a:t>Tetromino</a:t>
            </a:r>
            <a:r>
              <a:rPr lang="en-US" sz="2800" dirty="0">
                <a:latin typeface="+mj-lt"/>
              </a:rPr>
              <a:t>)</a:t>
            </a:r>
          </a:p>
          <a:p>
            <a:r>
              <a:rPr lang="en-US" sz="2800" dirty="0" err="1">
                <a:latin typeface="+mj-lt"/>
              </a:rPr>
              <a:t>BonusTetromino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Tetromino</a:t>
            </a:r>
            <a:r>
              <a:rPr lang="en-US" sz="2800" dirty="0">
                <a:latin typeface="+mj-lt"/>
              </a:rPr>
              <a:t>)</a:t>
            </a:r>
          </a:p>
          <a:p>
            <a:r>
              <a:rPr lang="en-US" sz="2800" dirty="0" err="1">
                <a:latin typeface="+mj-lt"/>
              </a:rPr>
              <a:t>WinScreen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обработка победы</a:t>
            </a:r>
            <a:endParaRPr lang="en-US" sz="20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03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59060-5C22-4A5C-AFFC-22431CF2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97475"/>
            <a:ext cx="5864352" cy="3621024"/>
          </a:xfrm>
        </p:spPr>
        <p:txBody>
          <a:bodyPr/>
          <a:lstStyle/>
          <a:p>
            <a:r>
              <a:rPr lang="ru-RU" dirty="0"/>
              <a:t>ОСОБЕННОСТИ 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592E2-4DAA-462B-829F-BC7C6811BEE5}"/>
              </a:ext>
            </a:extLst>
          </p:cNvPr>
          <p:cNvSpPr txBox="1"/>
          <p:nvPr/>
        </p:nvSpPr>
        <p:spPr>
          <a:xfrm>
            <a:off x="5261336" y="-2731827"/>
            <a:ext cx="6429093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+mj-lt"/>
              </a:rPr>
              <a:t>КЛАССЫ:</a:t>
            </a:r>
          </a:p>
          <a:p>
            <a:r>
              <a:rPr lang="en-US" sz="2800" dirty="0">
                <a:latin typeface="+mj-lt"/>
              </a:rPr>
              <a:t>Confetti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анимация конфетти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Controller</a:t>
            </a:r>
            <a:r>
              <a:rPr lang="ru-RU" sz="2800" dirty="0">
                <a:latin typeface="+mj-lt"/>
              </a:rPr>
              <a:t>			контроллер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DebrisAnimation</a:t>
            </a:r>
            <a:r>
              <a:rPr lang="ru-RU" sz="2800" dirty="0">
                <a:latin typeface="+mj-lt"/>
              </a:rPr>
              <a:t>	</a:t>
            </a:r>
            <a:r>
              <a:rPr lang="ru-RU" sz="2000" dirty="0">
                <a:latin typeface="+mj-lt"/>
              </a:rPr>
              <a:t>анимация обломков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Game</a:t>
            </a:r>
            <a:r>
              <a:rPr lang="ru-RU" sz="2800" dirty="0">
                <a:latin typeface="+mj-lt"/>
              </a:rPr>
              <a:t>			игра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LevelSprite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обработка уровней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LevelMap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карта уровней</a:t>
            </a:r>
            <a:endParaRPr lang="en-US" sz="20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Button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кнопок</a:t>
            </a:r>
            <a:endParaRPr lang="en-US" sz="20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Menu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окна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WinMenu</a:t>
            </a:r>
            <a:r>
              <a:rPr lang="en-US" sz="2800" dirty="0">
                <a:latin typeface="+mj-lt"/>
              </a:rPr>
              <a:t>(Menu)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победное окно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SettingsMenu</a:t>
            </a:r>
            <a:r>
              <a:rPr lang="en-US" sz="2800" dirty="0">
                <a:latin typeface="+mj-lt"/>
              </a:rPr>
              <a:t>(Menu</a:t>
            </a:r>
            <a:r>
              <a:rPr lang="ru-RU" sz="2800" dirty="0">
                <a:latin typeface="+mj-lt"/>
              </a:rPr>
              <a:t>)	</a:t>
            </a:r>
            <a:r>
              <a:rPr lang="ru-RU" sz="2000" dirty="0">
                <a:latin typeface="+mj-lt"/>
              </a:rPr>
              <a:t>окно настроек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CheckBox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отрисовка чек-боксов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Slider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отрисовка ползунков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VolumeBar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панель звука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ScoreAnimation</a:t>
            </a:r>
            <a:r>
              <a:rPr lang="ru-RU" sz="2800" dirty="0">
                <a:latin typeface="+mj-lt"/>
              </a:rPr>
              <a:t>		</a:t>
            </a:r>
            <a:r>
              <a:rPr lang="ru-RU" sz="2000" dirty="0">
                <a:latin typeface="+mj-lt"/>
              </a:rPr>
              <a:t>анимация</a:t>
            </a:r>
            <a:r>
              <a:rPr lang="ru-RU" sz="28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очков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Shadow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проекция фигуры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Tetromino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обработка</a:t>
            </a:r>
            <a:r>
              <a:rPr lang="ru-RU" sz="28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фигуры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LockedTetromino</a:t>
            </a:r>
            <a:r>
              <a:rPr lang="en-US" sz="2800" dirty="0">
                <a:latin typeface="+mj-lt"/>
              </a:rPr>
              <a:t> (</a:t>
            </a:r>
            <a:r>
              <a:rPr lang="en-US" sz="2800" dirty="0" err="1">
                <a:latin typeface="+mj-lt"/>
              </a:rPr>
              <a:t>Tetromino</a:t>
            </a:r>
            <a:r>
              <a:rPr lang="en-US" sz="2800" dirty="0">
                <a:latin typeface="+mj-lt"/>
              </a:rPr>
              <a:t>)</a:t>
            </a:r>
          </a:p>
          <a:p>
            <a:r>
              <a:rPr lang="en-US" sz="2800" dirty="0" err="1">
                <a:latin typeface="+mj-lt"/>
              </a:rPr>
              <a:t>BonusTetromino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Tetromino</a:t>
            </a:r>
            <a:r>
              <a:rPr lang="en-US" sz="2800" dirty="0">
                <a:latin typeface="+mj-lt"/>
              </a:rPr>
              <a:t>)</a:t>
            </a:r>
          </a:p>
          <a:p>
            <a:r>
              <a:rPr lang="en-US" sz="2800" dirty="0" err="1">
                <a:latin typeface="+mj-lt"/>
              </a:rPr>
              <a:t>WinScreen</a:t>
            </a:r>
            <a:r>
              <a:rPr lang="ru-RU" sz="2800" dirty="0">
                <a:latin typeface="+mj-lt"/>
              </a:rPr>
              <a:t>			</a:t>
            </a:r>
            <a:r>
              <a:rPr lang="ru-RU" sz="2000" dirty="0">
                <a:latin typeface="+mj-lt"/>
              </a:rPr>
              <a:t>обработка победы</a:t>
            </a:r>
            <a:endParaRPr lang="en-US" sz="20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8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DC693-AED0-41FF-8D72-6C3A2E68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1"/>
            <a:ext cx="5641897" cy="1772920"/>
          </a:xfrm>
        </p:spPr>
        <p:txBody>
          <a:bodyPr/>
          <a:lstStyle/>
          <a:p>
            <a:r>
              <a:rPr lang="ru-RU" dirty="0"/>
              <a:t>ЗАПУСК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B2DC24-A233-4BC1-986C-F750B6FD4B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2445530"/>
            <a:ext cx="5580586" cy="2197590"/>
          </a:xfrm>
        </p:spPr>
        <p:txBody>
          <a:bodyPr/>
          <a:lstStyle/>
          <a:p>
            <a:r>
              <a:rPr lang="ru-RU" dirty="0">
                <a:latin typeface="+mj-lt"/>
              </a:rPr>
              <a:t>Исполняемый файл</a:t>
            </a:r>
            <a:r>
              <a:rPr lang="en-US" dirty="0">
                <a:latin typeface="+mj-lt"/>
              </a:rPr>
              <a:t>:   </a:t>
            </a:r>
            <a:r>
              <a:rPr lang="en-US" sz="3200" dirty="0">
                <a:latin typeface="+mj-lt"/>
              </a:rPr>
              <a:t>main.py</a:t>
            </a:r>
            <a:endParaRPr lang="ru-RU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26573-6CEB-480A-9570-B1E2C078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995509"/>
            <a:ext cx="5331835" cy="187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4151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FB4B4-182B-4B0F-B01D-70578A22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3272536" cy="3574922"/>
          </a:xfrm>
        </p:spPr>
        <p:txBody>
          <a:bodyPr>
            <a:normAutofit/>
          </a:bodyPr>
          <a:lstStyle/>
          <a:p>
            <a:r>
              <a:rPr lang="ru-RU" dirty="0"/>
              <a:t>ОГРОМНЫЙ ФАЙЛ</a:t>
            </a:r>
            <a:br>
              <a:rPr lang="en-US" dirty="0"/>
            </a:br>
            <a:r>
              <a:rPr lang="ru-RU" dirty="0"/>
              <a:t>КОНСТАНТ: </a:t>
            </a:r>
            <a:r>
              <a:rPr lang="en-US" dirty="0"/>
              <a:t>VALUES.PY</a:t>
            </a:r>
            <a:endParaRPr lang="ru-RU" dirty="0"/>
          </a:p>
        </p:txBody>
      </p:sp>
      <p:pic>
        <p:nvPicPr>
          <p:cNvPr id="5" name="20250207-1157-17.0768194">
            <a:hlinkClick r:id="" action="ppaction://media"/>
            <a:extLst>
              <a:ext uri="{FF2B5EF4-FFF2-40B4-BE49-F238E27FC236}">
                <a16:creationId xmlns:a16="http://schemas.microsoft.com/office/drawing/2014/main" id="{0F1A25BD-E113-4F47-9E71-68C50958DFB6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1748" y="474275"/>
            <a:ext cx="7272972" cy="5909450"/>
          </a:xfrm>
        </p:spPr>
      </p:pic>
    </p:spTree>
    <p:extLst>
      <p:ext uri="{BB962C8B-B14F-4D97-AF65-F5344CB8AC3E}">
        <p14:creationId xmlns:p14="http://schemas.microsoft.com/office/powerpoint/2010/main" val="42750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D56EB-9B3A-47BC-8530-CC42349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85" y="2779294"/>
            <a:ext cx="3548030" cy="1299411"/>
          </a:xfrm>
        </p:spPr>
        <p:txBody>
          <a:bodyPr/>
          <a:lstStyle/>
          <a:p>
            <a:r>
              <a:rPr lang="ru-RU" dirty="0"/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295994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58A6-336C-43CC-BCC9-A80B3C08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CSV-</a:t>
            </a:r>
            <a:r>
              <a:rPr lang="ru-RU" dirty="0"/>
              <a:t>ФАЙЛЫ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7D1FA2-DDDB-42E1-975A-5DE52201F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HIGH_SCORE.CSV</a:t>
            </a:r>
          </a:p>
          <a:p>
            <a:r>
              <a:rPr lang="en-US" dirty="0">
                <a:latin typeface="+mj-lt"/>
              </a:rPr>
              <a:t>LEVEL_STATUS.CSV</a:t>
            </a:r>
          </a:p>
          <a:p>
            <a:r>
              <a:rPr lang="en-US" dirty="0">
                <a:latin typeface="+mj-lt"/>
              </a:rPr>
              <a:t>SETTINGS.CSV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F63C94F-672F-4085-B97A-4ECE962DCB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D027E8-19F7-476A-A786-A4A414C0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24" y="895376"/>
            <a:ext cx="2524856" cy="5067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4683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58A6-336C-43CC-BCC9-A80B3C08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CSV-</a:t>
            </a:r>
            <a:r>
              <a:rPr lang="ru-RU" dirty="0"/>
              <a:t>ФАЙЛЫ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7D1FA2-DDDB-42E1-975A-5DE52201F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HIGH_SCORE.CSV</a:t>
            </a:r>
          </a:p>
          <a:p>
            <a:r>
              <a:rPr lang="en-US" sz="3200" b="1" dirty="0">
                <a:latin typeface="+mj-lt"/>
              </a:rPr>
              <a:t>LEVEL_STATUS.CSV</a:t>
            </a:r>
          </a:p>
          <a:p>
            <a:r>
              <a:rPr lang="en-US" dirty="0">
                <a:latin typeface="+mj-lt"/>
              </a:rPr>
              <a:t>SETTINGS.CSV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87B910-32DB-4662-A787-8F42517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71" y="1335784"/>
            <a:ext cx="4107594" cy="41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7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158A6-336C-43CC-BCC9-A80B3C08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CSV-</a:t>
            </a:r>
            <a:r>
              <a:rPr lang="ru-RU" dirty="0"/>
              <a:t>ФАЙЛЫ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7D1FA2-DDDB-42E1-975A-5DE52201F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HIGH_SCORE.CSV</a:t>
            </a:r>
          </a:p>
          <a:p>
            <a:r>
              <a:rPr lang="en-US" dirty="0">
                <a:latin typeface="+mj-lt"/>
              </a:rPr>
              <a:t>LEVEL_STATUS.CSV</a:t>
            </a:r>
          </a:p>
          <a:p>
            <a:r>
              <a:rPr lang="en-US" sz="3200" b="1" dirty="0">
                <a:latin typeface="+mj-lt"/>
              </a:rPr>
              <a:t>SETTINGS.CSV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85EB6F-3EE5-4D72-80D1-536B245AA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5" b="13765"/>
          <a:stretch/>
        </p:blipFill>
        <p:spPr>
          <a:xfrm>
            <a:off x="817371" y="3025139"/>
            <a:ext cx="4077029" cy="8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40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800" b="1" dirty="0">
                <a:latin typeface="+mj-lt"/>
              </a:rPr>
              <a:t>БИБЛИОТЕКА </a:t>
            </a:r>
            <a:r>
              <a:rPr lang="en-US" sz="2800" b="1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4380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800" b="1" dirty="0">
                <a:latin typeface="+mj-lt"/>
              </a:rPr>
              <a:t>ИГРОВОЙ ЦИКЛ И ОБРАБОТКА СОБЫТИЙ</a:t>
            </a:r>
            <a:endParaRPr lang="en-US" sz="2800" b="1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961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800" b="1" dirty="0">
                <a:latin typeface="+mj-lt"/>
              </a:rPr>
              <a:t>БИБЛИОТЕКА </a:t>
            </a:r>
            <a:r>
              <a:rPr lang="en-US" sz="2800" b="1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56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800" b="1" dirty="0">
                <a:latin typeface="+mj-lt"/>
              </a:rPr>
              <a:t>РАБОТА С </a:t>
            </a:r>
            <a:r>
              <a:rPr lang="en-US" sz="2800" b="1" dirty="0">
                <a:latin typeface="+mj-lt"/>
              </a:rPr>
              <a:t>CSV </a:t>
            </a:r>
            <a:r>
              <a:rPr lang="ru-RU" sz="2800" b="1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1725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800" b="1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981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800" b="1" dirty="0">
                <a:latin typeface="+mj-lt"/>
              </a:rPr>
              <a:t>РАБОТА С ИЗОБРАЖЕНИЯМИ И СПРАЙТАМИ</a:t>
            </a:r>
            <a:endParaRPr lang="en-US" sz="2800" b="1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58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800" b="1" dirty="0">
                <a:latin typeface="+mj-lt"/>
              </a:rPr>
              <a:t>БИБЛИОТЕКА </a:t>
            </a:r>
            <a:r>
              <a:rPr lang="en-US" sz="2800" b="1" dirty="0">
                <a:latin typeface="+mj-lt"/>
              </a:rPr>
              <a:t>RANDOM </a:t>
            </a:r>
            <a:r>
              <a:rPr lang="ru-RU" sz="2800" b="1" dirty="0">
                <a:latin typeface="+mj-lt"/>
              </a:rPr>
              <a:t>И </a:t>
            </a:r>
            <a:r>
              <a:rPr lang="en-US" sz="2800" b="1" dirty="0">
                <a:latin typeface="+mj-lt"/>
              </a:rPr>
              <a:t>TIME</a:t>
            </a:r>
            <a:endParaRPr lang="ru-RU" sz="2800" b="1" dirty="0">
              <a:latin typeface="+mj-lt"/>
            </a:endParaRPr>
          </a:p>
          <a:p>
            <a:r>
              <a:rPr lang="ru-RU" sz="2400" dirty="0">
                <a:latin typeface="+mj-lt"/>
              </a:rPr>
              <a:t>РАБОТА СО ЗВУКОМ </a:t>
            </a:r>
            <a:r>
              <a:rPr lang="en-US" sz="2400" dirty="0">
                <a:latin typeface="+mj-lt"/>
              </a:rPr>
              <a:t>PYGAME.MIXER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8038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BA0F-E352-40A3-A0F6-BC8BD73D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Game base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B844D0-E6CA-4063-87D1-F67A0FBE8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60" y="2087879"/>
            <a:ext cx="9455075" cy="389157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Поле</a:t>
            </a:r>
            <a:r>
              <a:rPr lang="en-US" sz="2800" dirty="0">
                <a:latin typeface="+mj-lt"/>
              </a:rPr>
              <a:t> 10x20 </a:t>
            </a:r>
            <a:r>
              <a:rPr lang="ru-RU" sz="2800" dirty="0">
                <a:latin typeface="+mj-lt"/>
              </a:rPr>
              <a:t>клеток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Базовые фигуры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Механика: </a:t>
            </a:r>
            <a:r>
              <a:rPr lang="ru-RU" sz="2400" dirty="0">
                <a:latin typeface="+mj-lt"/>
              </a:rPr>
              <a:t>фигуры по одной падают сверху поля</a:t>
            </a:r>
            <a:r>
              <a:rPr lang="en-US" sz="2400" dirty="0">
                <a:latin typeface="+mj-lt"/>
              </a:rPr>
              <a:t>;</a:t>
            </a:r>
            <a:r>
              <a:rPr lang="ru-RU" sz="2400" dirty="0"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		Поворот, движение и ускорение фигур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Поинт: </a:t>
            </a:r>
            <a:r>
              <a:rPr lang="ru-RU" sz="2400" dirty="0">
                <a:latin typeface="+mj-lt"/>
              </a:rPr>
              <a:t>Составить ряд, состоящий только из блоков фигур, т.е. без свободных клеток </a:t>
            </a:r>
            <a:endParaRPr lang="ru-RU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Возможность видеть счет и следующую фигуру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9376D6-AE4A-4278-B39A-2866143F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2" y="1210020"/>
            <a:ext cx="6730253" cy="17557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293EDE-231A-439B-AF03-B06B2F76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864" y="2952719"/>
            <a:ext cx="1840382" cy="3629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966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B425E-FDD4-4AFC-98D2-01A80F81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ECFE-BD9B-4185-9F92-5D0D63198B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PYGAME</a:t>
            </a:r>
          </a:p>
          <a:p>
            <a:r>
              <a:rPr lang="ru-RU" sz="2400" dirty="0">
                <a:latin typeface="+mj-lt"/>
              </a:rPr>
              <a:t>ИГРОВОЙ ЦИКЛ И ОБРАБОТКА СОБЫТИЙ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OS</a:t>
            </a:r>
          </a:p>
          <a:p>
            <a:r>
              <a:rPr lang="ru-RU" sz="2400" dirty="0">
                <a:latin typeface="+mj-lt"/>
              </a:rPr>
              <a:t>РАБОТА С </a:t>
            </a:r>
            <a:r>
              <a:rPr lang="en-US" sz="2400" dirty="0">
                <a:latin typeface="+mj-lt"/>
              </a:rPr>
              <a:t>CSV </a:t>
            </a:r>
            <a:r>
              <a:rPr lang="ru-RU" sz="2400" dirty="0">
                <a:latin typeface="+mj-lt"/>
              </a:rPr>
              <a:t>ФАЙЛАМИ</a:t>
            </a:r>
          </a:p>
          <a:p>
            <a:r>
              <a:rPr lang="ru-RU" sz="2400" dirty="0">
                <a:latin typeface="+mj-lt"/>
              </a:rPr>
              <a:t>ПРОЕКТИРОВАНИЕ КЛАССОВ</a:t>
            </a:r>
          </a:p>
          <a:p>
            <a:r>
              <a:rPr lang="ru-RU" sz="2400" dirty="0">
                <a:latin typeface="+mj-lt"/>
              </a:rPr>
              <a:t>РАБОТА С ИЗОБРАЖЕНИЯМИ И СПРАЙТАМИ</a:t>
            </a:r>
            <a:endParaRPr lang="en-US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БИБЛИОТЕКА </a:t>
            </a:r>
            <a:r>
              <a:rPr lang="en-US" sz="2400" dirty="0">
                <a:latin typeface="+mj-lt"/>
              </a:rPr>
              <a:t>RANDOM </a:t>
            </a:r>
            <a:r>
              <a:rPr lang="ru-RU" sz="2400" dirty="0">
                <a:latin typeface="+mj-lt"/>
              </a:rPr>
              <a:t>И </a:t>
            </a:r>
            <a:r>
              <a:rPr lang="en-US" sz="2400" dirty="0">
                <a:latin typeface="+mj-lt"/>
              </a:rPr>
              <a:t>TIME</a:t>
            </a:r>
            <a:endParaRPr lang="ru-RU" sz="2400" dirty="0">
              <a:latin typeface="+mj-lt"/>
            </a:endParaRPr>
          </a:p>
          <a:p>
            <a:r>
              <a:rPr lang="ru-RU" sz="2800" b="1" dirty="0">
                <a:latin typeface="+mj-lt"/>
              </a:rPr>
              <a:t>РАБОТА СО ЗВУКОМ </a:t>
            </a:r>
            <a:r>
              <a:rPr lang="en-US" sz="2800" b="1" dirty="0">
                <a:latin typeface="+mj-lt"/>
              </a:rPr>
              <a:t>PYGAME.MIXER</a:t>
            </a:r>
            <a:endParaRPr lang="ru-RU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174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8837B-9DF8-4839-86C5-CE4D7825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72" y="-2024824"/>
            <a:ext cx="5775656" cy="328493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05E04-2D6D-4CCB-99BD-A452DBDC5D20}"/>
              </a:ext>
            </a:extLst>
          </p:cNvPr>
          <p:cNvSpPr txBox="1"/>
          <p:nvPr/>
        </p:nvSpPr>
        <p:spPr>
          <a:xfrm>
            <a:off x="911353" y="1498938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j-lt"/>
              </a:rPr>
              <a:t>Основа игры</a:t>
            </a:r>
          </a:p>
          <a:p>
            <a:r>
              <a:rPr lang="ru-RU" sz="2800" dirty="0">
                <a:latin typeface="+mj-lt"/>
              </a:rPr>
              <a:t>+ Понятный интерфейс</a:t>
            </a:r>
          </a:p>
          <a:p>
            <a:r>
              <a:rPr lang="ru-RU" sz="2800" dirty="0">
                <a:latin typeface="+mj-lt"/>
              </a:rPr>
              <a:t>+ Система уровней и очков</a:t>
            </a:r>
          </a:p>
          <a:p>
            <a:r>
              <a:rPr lang="ru-RU" sz="2800" dirty="0">
                <a:latin typeface="+mj-lt"/>
              </a:rPr>
              <a:t>+ Система бонусов</a:t>
            </a:r>
          </a:p>
          <a:p>
            <a:r>
              <a:rPr lang="ru-RU" sz="2800" dirty="0">
                <a:latin typeface="+mj-lt"/>
              </a:rPr>
              <a:t>+ Возможность персонализации</a:t>
            </a:r>
          </a:p>
          <a:p>
            <a:r>
              <a:rPr lang="ru-RU" sz="2800" dirty="0">
                <a:latin typeface="+mj-lt"/>
              </a:rPr>
              <a:t>+ Разнообразие звуковых эффектов</a:t>
            </a:r>
          </a:p>
          <a:p>
            <a:r>
              <a:rPr lang="ru-RU" sz="2800" dirty="0">
                <a:latin typeface="+mj-lt"/>
              </a:rPr>
              <a:t>+ Дополнительные фичи</a:t>
            </a:r>
          </a:p>
          <a:p>
            <a:endParaRPr lang="ru-RU" sz="2800" dirty="0">
              <a:latin typeface="+mj-lt"/>
            </a:endParaRPr>
          </a:p>
          <a:p>
            <a:r>
              <a:rPr lang="ru-RU" sz="2800" dirty="0">
                <a:latin typeface="+mj-lt"/>
              </a:rPr>
              <a:t>+ </a:t>
            </a:r>
            <a:r>
              <a:rPr lang="ru-RU" sz="2800" b="1" dirty="0">
                <a:latin typeface="+mj-lt"/>
              </a:rPr>
              <a:t>Опыт работы в команде</a:t>
            </a:r>
          </a:p>
          <a:p>
            <a:r>
              <a:rPr lang="ru-RU" sz="2800" dirty="0">
                <a:latin typeface="+mj-lt"/>
              </a:rPr>
              <a:t>+</a:t>
            </a:r>
            <a:r>
              <a:rPr lang="ru-RU" sz="2800" b="1" dirty="0">
                <a:latin typeface="+mj-lt"/>
              </a:rPr>
              <a:t> Опыт создавать игры</a:t>
            </a:r>
          </a:p>
        </p:txBody>
      </p:sp>
      <p:pic>
        <p:nvPicPr>
          <p:cNvPr id="3078" name="Picture 6" descr="✅">
            <a:extLst>
              <a:ext uri="{FF2B5EF4-FFF2-40B4-BE49-F238E27FC236}">
                <a16:creationId xmlns:a16="http://schemas.microsoft.com/office/drawing/2014/main" id="{FAF0EA5C-420A-40C2-94CB-97703172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" y="16132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✅">
            <a:extLst>
              <a:ext uri="{FF2B5EF4-FFF2-40B4-BE49-F238E27FC236}">
                <a16:creationId xmlns:a16="http://schemas.microsoft.com/office/drawing/2014/main" id="{E2A945E0-4418-44CC-8DEE-48C781B0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" y="203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✅">
            <a:extLst>
              <a:ext uri="{FF2B5EF4-FFF2-40B4-BE49-F238E27FC236}">
                <a16:creationId xmlns:a16="http://schemas.microsoft.com/office/drawing/2014/main" id="{4EB78D0C-EB57-4C0A-A5D7-36477E2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3" y="24590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✅">
            <a:extLst>
              <a:ext uri="{FF2B5EF4-FFF2-40B4-BE49-F238E27FC236}">
                <a16:creationId xmlns:a16="http://schemas.microsoft.com/office/drawing/2014/main" id="{3761E17A-EA3E-4B53-A8C3-3D74B776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" y="28806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✅">
            <a:extLst>
              <a:ext uri="{FF2B5EF4-FFF2-40B4-BE49-F238E27FC236}">
                <a16:creationId xmlns:a16="http://schemas.microsoft.com/office/drawing/2014/main" id="{56ADB8A9-862E-40F1-A3BB-B2D56329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" y="330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✅">
            <a:extLst>
              <a:ext uri="{FF2B5EF4-FFF2-40B4-BE49-F238E27FC236}">
                <a16:creationId xmlns:a16="http://schemas.microsoft.com/office/drawing/2014/main" id="{81D52DBC-DBA9-441B-8656-A0CFB037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8" y="3723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✅">
            <a:extLst>
              <a:ext uri="{FF2B5EF4-FFF2-40B4-BE49-F238E27FC236}">
                <a16:creationId xmlns:a16="http://schemas.microsoft.com/office/drawing/2014/main" id="{F410775A-50A5-47F0-A6E5-5F9F7BDE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8" y="45672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✅">
            <a:extLst>
              <a:ext uri="{FF2B5EF4-FFF2-40B4-BE49-F238E27FC236}">
                <a16:creationId xmlns:a16="http://schemas.microsoft.com/office/drawing/2014/main" id="{2ABD95AA-6281-4534-B315-29664249C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8" y="54633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✅">
            <a:extLst>
              <a:ext uri="{FF2B5EF4-FFF2-40B4-BE49-F238E27FC236}">
                <a16:creationId xmlns:a16="http://schemas.microsoft.com/office/drawing/2014/main" id="{F189342B-4F83-42E4-8C67-CCB9B73C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8" y="58900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70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31994-D708-4A6E-97D8-0E78B130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6669"/>
            <a:ext cx="10515600" cy="1299411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dirty="0"/>
              <a:t>ИТОГИ КОМАНДНОЙ РАБОТЫ: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098" name="Picture 2" descr="👌">
            <a:extLst>
              <a:ext uri="{FF2B5EF4-FFF2-40B4-BE49-F238E27FC236}">
                <a16:creationId xmlns:a16="http://schemas.microsoft.com/office/drawing/2014/main" id="{8F571F1E-D59A-4861-988E-1E83FDB1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60" y="2961640"/>
            <a:ext cx="1548384" cy="15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A31CE-8938-4711-B7CE-598B530A3917}"/>
              </a:ext>
            </a:extLst>
          </p:cNvPr>
          <p:cNvSpPr txBox="1"/>
          <p:nvPr/>
        </p:nvSpPr>
        <p:spPr>
          <a:xfrm>
            <a:off x="203200" y="6366748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#TETRIX</a:t>
            </a:r>
            <a:r>
              <a:rPr lang="ru-RU" dirty="0">
                <a:latin typeface="+mj-lt"/>
              </a:rPr>
              <a:t>       Калиничев и Гревцов 2025 в рамках курса Промышленное программирование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946CDA-D7CB-42DF-8311-E69D1336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02" y="6043374"/>
            <a:ext cx="1491075" cy="6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6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8ADDA-01C3-4645-B48B-D14EBE36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724887" cy="1249680"/>
          </a:xfrm>
        </p:spPr>
        <p:txBody>
          <a:bodyPr>
            <a:normAutofit/>
          </a:bodyPr>
          <a:lstStyle/>
          <a:p>
            <a:r>
              <a:rPr lang="ru-RU" sz="4000" dirty="0"/>
              <a:t>ОТЛИЧИТЕЛЬНЫЕ ЧЕРТЫ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FA2FB-EDA1-49B5-9989-20306D9163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59" y="1594821"/>
            <a:ext cx="10210800" cy="4268096"/>
          </a:xfrm>
        </p:spPr>
        <p:txBody>
          <a:bodyPr>
            <a:noAutofit/>
          </a:bodyPr>
          <a:lstStyle/>
          <a:p>
            <a:r>
              <a:rPr lang="ru-RU" sz="2800" dirty="0">
                <a:latin typeface="+mj-lt"/>
              </a:rPr>
              <a:t>+ Уникальные уровни</a:t>
            </a:r>
          </a:p>
          <a:p>
            <a:r>
              <a:rPr lang="ru-RU" sz="2800" dirty="0">
                <a:latin typeface="+mj-lt"/>
              </a:rPr>
              <a:t>+ Бонусы</a:t>
            </a:r>
          </a:p>
          <a:p>
            <a:r>
              <a:rPr lang="ru-RU" sz="2800" dirty="0">
                <a:latin typeface="+mj-lt"/>
              </a:rPr>
              <a:t>+ Условия прохождения</a:t>
            </a:r>
          </a:p>
          <a:p>
            <a:r>
              <a:rPr lang="ru-RU" sz="2800" dirty="0">
                <a:latin typeface="+mj-lt"/>
              </a:rPr>
              <a:t>+ Проекция фигур</a:t>
            </a:r>
          </a:p>
          <a:p>
            <a:r>
              <a:rPr lang="ru-RU" sz="2800" dirty="0">
                <a:latin typeface="+mj-lt"/>
              </a:rPr>
              <a:t>+ Звуковые эффекты</a:t>
            </a:r>
          </a:p>
          <a:p>
            <a:r>
              <a:rPr lang="ru-RU" sz="2800" dirty="0">
                <a:latin typeface="+mj-lt"/>
              </a:rPr>
              <a:t>+ Настройки</a:t>
            </a:r>
          </a:p>
          <a:p>
            <a:r>
              <a:rPr lang="ru-RU" sz="2800" dirty="0">
                <a:latin typeface="+mj-lt"/>
              </a:rPr>
              <a:t>+ Новые фигуры</a:t>
            </a:r>
          </a:p>
          <a:p>
            <a:r>
              <a:rPr lang="ru-RU" sz="2800" dirty="0">
                <a:latin typeface="+mj-lt"/>
              </a:rPr>
              <a:t>+ Возможность поставить на паузу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84D59-AE1F-436D-B779-B9DB3E4F31D4}"/>
              </a:ext>
            </a:extLst>
          </p:cNvPr>
          <p:cNvSpPr txBox="1"/>
          <p:nvPr/>
        </p:nvSpPr>
        <p:spPr>
          <a:xfrm>
            <a:off x="3523129" y="3167390"/>
            <a:ext cx="514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ТЕПЕРЬ ПОПОДРОБНЕЕ..</a:t>
            </a:r>
          </a:p>
        </p:txBody>
      </p:sp>
    </p:spTree>
    <p:extLst>
      <p:ext uri="{BB962C8B-B14F-4D97-AF65-F5344CB8AC3E}">
        <p14:creationId xmlns:p14="http://schemas.microsoft.com/office/powerpoint/2010/main" val="31677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2C604-FD23-4AAB-8B38-B314895E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522" y="3660"/>
            <a:ext cx="2698377" cy="1467522"/>
          </a:xfrm>
        </p:spPr>
        <p:txBody>
          <a:bodyPr/>
          <a:lstStyle/>
          <a:p>
            <a:r>
              <a:rPr lang="ru-RU" dirty="0"/>
              <a:t>ФИГУРЫ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05D5F-1D60-4857-8304-0E63FACBD62C}"/>
              </a:ext>
            </a:extLst>
          </p:cNvPr>
          <p:cNvSpPr txBox="1"/>
          <p:nvPr/>
        </p:nvSpPr>
        <p:spPr>
          <a:xfrm>
            <a:off x="1515035" y="2126844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ОБЫЧНЫЕ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2420D-94AC-4F99-9795-87B64DDB3BED}"/>
              </a:ext>
            </a:extLst>
          </p:cNvPr>
          <p:cNvSpPr txBox="1"/>
          <p:nvPr/>
        </p:nvSpPr>
        <p:spPr>
          <a:xfrm>
            <a:off x="4289793" y="2149256"/>
            <a:ext cx="34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ЗАБЛОКИРОВАННЫЕ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CB383-C8F7-48C0-926D-F8FCF97613E4}"/>
              </a:ext>
            </a:extLst>
          </p:cNvPr>
          <p:cNvSpPr txBox="1"/>
          <p:nvPr/>
        </p:nvSpPr>
        <p:spPr>
          <a:xfrm>
            <a:off x="8588681" y="2126843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БОНУСНЫЕ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C76952-F095-4C52-88E3-D41C3C74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04" y="2772306"/>
            <a:ext cx="1964819" cy="3806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7C5724-FB8F-4DD5-AE4D-0F8EE578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42" y="2772306"/>
            <a:ext cx="1964819" cy="38061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B6145C-B897-4BD0-AB0D-F4F81FF1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81" y="2701130"/>
            <a:ext cx="1964819" cy="3806166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4068965-3B48-4B09-9F3B-65610B27CD14}"/>
              </a:ext>
            </a:extLst>
          </p:cNvPr>
          <p:cNvGrpSpPr/>
          <p:nvPr/>
        </p:nvGrpSpPr>
        <p:grpSpPr>
          <a:xfrm>
            <a:off x="1982134" y="5637060"/>
            <a:ext cx="866158" cy="571500"/>
            <a:chOff x="2129463" y="5624814"/>
            <a:chExt cx="866158" cy="571500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2CD12BB-EA09-4BF8-8220-310E79978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63" y="5624814"/>
              <a:ext cx="285750" cy="28575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F128758-F1D8-4F49-A122-E9AC4F25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213" y="5624814"/>
              <a:ext cx="285750" cy="28575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8E2E9DB-52C6-49EE-A3F1-C224C0AD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601" y="5910564"/>
              <a:ext cx="285750" cy="28575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5639EC7-CF6D-48A1-88BE-8C5D46CD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871" y="5910564"/>
              <a:ext cx="285750" cy="285750"/>
            </a:xfrm>
            <a:prstGeom prst="rect">
              <a:avLst/>
            </a:prstGeom>
          </p:spPr>
        </p:pic>
      </p:grp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996C8A7-F4CA-44F0-9CFB-F2CC885486E2}"/>
              </a:ext>
            </a:extLst>
          </p:cNvPr>
          <p:cNvCxnSpPr>
            <a:cxnSpLocks/>
          </p:cNvCxnSpPr>
          <p:nvPr/>
        </p:nvCxnSpPr>
        <p:spPr>
          <a:xfrm flipH="1">
            <a:off x="5345084" y="1471182"/>
            <a:ext cx="632688" cy="241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DF4DC6E-A30E-4A2E-9438-DD9903298599}"/>
              </a:ext>
            </a:extLst>
          </p:cNvPr>
          <p:cNvSpPr txBox="1"/>
          <p:nvPr/>
        </p:nvSpPr>
        <p:spPr>
          <a:xfrm>
            <a:off x="1513486" y="2849887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да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sz="1800" dirty="0">
                <a:gradFill>
                  <a:gsLst>
                    <a:gs pos="0">
                      <a:srgbClr val="FF0000"/>
                    </a:gs>
                    <a:gs pos="26000">
                      <a:srgbClr val="ED7D31"/>
                    </a:gs>
                    <a:gs pos="50000">
                      <a:srgbClr val="00B050"/>
                    </a:gs>
                    <a:gs pos="100000">
                      <a:srgbClr val="7030A0"/>
                    </a:gs>
                    <a:gs pos="72000">
                      <a:srgbClr val="0070C0"/>
                    </a:gs>
                  </a:gsLst>
                  <a:lin ang="0" scaled="0"/>
                </a:gra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разный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1 уровня</a:t>
            </a:r>
          </a:p>
        </p:txBody>
      </p:sp>
    </p:spTree>
    <p:extLst>
      <p:ext uri="{BB962C8B-B14F-4D97-AF65-F5344CB8AC3E}">
        <p14:creationId xmlns:p14="http://schemas.microsoft.com/office/powerpoint/2010/main" val="18969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2C604-FD23-4AAB-8B38-B314895E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522" y="3660"/>
            <a:ext cx="2698377" cy="1467522"/>
          </a:xfrm>
        </p:spPr>
        <p:txBody>
          <a:bodyPr/>
          <a:lstStyle/>
          <a:p>
            <a:r>
              <a:rPr lang="ru-RU" dirty="0"/>
              <a:t>ФИГУРЫ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05D5F-1D60-4857-8304-0E63FACBD62C}"/>
              </a:ext>
            </a:extLst>
          </p:cNvPr>
          <p:cNvSpPr txBox="1"/>
          <p:nvPr/>
        </p:nvSpPr>
        <p:spPr>
          <a:xfrm>
            <a:off x="1515035" y="2126844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ОБЫЧНЫЕ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2420D-94AC-4F99-9795-87B64DDB3BED}"/>
              </a:ext>
            </a:extLst>
          </p:cNvPr>
          <p:cNvSpPr txBox="1"/>
          <p:nvPr/>
        </p:nvSpPr>
        <p:spPr>
          <a:xfrm>
            <a:off x="4289793" y="2149256"/>
            <a:ext cx="34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ЗАБЛОКИРОВАННЫЕ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CB383-C8F7-48C0-926D-F8FCF97613E4}"/>
              </a:ext>
            </a:extLst>
          </p:cNvPr>
          <p:cNvSpPr txBox="1"/>
          <p:nvPr/>
        </p:nvSpPr>
        <p:spPr>
          <a:xfrm>
            <a:off x="8588681" y="2126843"/>
            <a:ext cx="25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00FF00"/>
                </a:highlight>
                <a:latin typeface="+mj-lt"/>
              </a:rPr>
              <a:t>БОНУСНЫЕ</a:t>
            </a:r>
            <a:endParaRPr lang="ru-RU" dirty="0">
              <a:highlight>
                <a:srgbClr val="00FF00"/>
              </a:highlight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C76952-F095-4C52-88E3-D41C3C74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04" y="2772306"/>
            <a:ext cx="1964819" cy="3806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7C5724-FB8F-4DD5-AE4D-0F8EE578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42" y="2772306"/>
            <a:ext cx="1964819" cy="380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304D2A-7B56-47EC-8656-D8DB91713DD6}"/>
              </a:ext>
            </a:extLst>
          </p:cNvPr>
          <p:cNvSpPr txBox="1"/>
          <p:nvPr/>
        </p:nvSpPr>
        <p:spPr>
          <a:xfrm>
            <a:off x="5010743" y="2849887"/>
            <a:ext cx="1884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нет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металлический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B6145C-B897-4BD0-AB0D-F4F81FF1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81" y="2701130"/>
            <a:ext cx="1964819" cy="3806166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4068965-3B48-4B09-9F3B-65610B27CD14}"/>
              </a:ext>
            </a:extLst>
          </p:cNvPr>
          <p:cNvGrpSpPr/>
          <p:nvPr/>
        </p:nvGrpSpPr>
        <p:grpSpPr>
          <a:xfrm>
            <a:off x="1982134" y="5637060"/>
            <a:ext cx="866158" cy="571500"/>
            <a:chOff x="2129463" y="5624814"/>
            <a:chExt cx="866158" cy="571500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2CD12BB-EA09-4BF8-8220-310E79978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63" y="5624814"/>
              <a:ext cx="285750" cy="28575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F128758-F1D8-4F49-A122-E9AC4F25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213" y="5624814"/>
              <a:ext cx="285750" cy="28575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8E2E9DB-52C6-49EE-A3F1-C224C0AD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601" y="5910564"/>
              <a:ext cx="285750" cy="28575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5639EC7-CF6D-48A1-88BE-8C5D46CD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871" y="5910564"/>
              <a:ext cx="285750" cy="28575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D1D6E59-45F3-4356-937D-8D6BC3AFC060}"/>
              </a:ext>
            </a:extLst>
          </p:cNvPr>
          <p:cNvGrpSpPr/>
          <p:nvPr/>
        </p:nvGrpSpPr>
        <p:grpSpPr>
          <a:xfrm rot="5400000">
            <a:off x="5743256" y="5494185"/>
            <a:ext cx="571500" cy="857250"/>
            <a:chOff x="5812155" y="5779935"/>
            <a:chExt cx="571500" cy="857250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95F4B15-C564-49A2-8A25-1B8C7C8B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155" y="5779935"/>
              <a:ext cx="285750" cy="28575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E4647F6-96F7-455D-930C-A035712D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5779935"/>
              <a:ext cx="285750" cy="2857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6C3DEB26-3FD6-4C87-8AF2-8CF0CF2B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6065685"/>
              <a:ext cx="285750" cy="285750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EC6F959-5166-4457-905F-1E27F890A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05" y="6351435"/>
              <a:ext cx="285750" cy="285750"/>
            </a:xfrm>
            <a:prstGeom prst="rect">
              <a:avLst/>
            </a:prstGeom>
          </p:spPr>
        </p:pic>
      </p:grp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996C8A7-F4CA-44F0-9CFB-F2CC885486E2}"/>
              </a:ext>
            </a:extLst>
          </p:cNvPr>
          <p:cNvCxnSpPr>
            <a:cxnSpLocks/>
          </p:cNvCxnSpPr>
          <p:nvPr/>
        </p:nvCxnSpPr>
        <p:spPr>
          <a:xfrm>
            <a:off x="5977772" y="1471182"/>
            <a:ext cx="0" cy="5155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BF36EB-3CA9-40AC-A799-AE78143BC3CC}"/>
              </a:ext>
            </a:extLst>
          </p:cNvPr>
          <p:cNvSpPr txBox="1"/>
          <p:nvPr/>
        </p:nvSpPr>
        <p:spPr>
          <a:xfrm>
            <a:off x="1513486" y="2849887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да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sz="1800" dirty="0">
                <a:gradFill>
                  <a:gsLst>
                    <a:gs pos="0">
                      <a:srgbClr val="FF0000"/>
                    </a:gs>
                    <a:gs pos="26000">
                      <a:srgbClr val="ED7D31"/>
                    </a:gs>
                    <a:gs pos="50000">
                      <a:srgbClr val="00B050"/>
                    </a:gs>
                    <a:gs pos="100000">
                      <a:srgbClr val="7030A0"/>
                    </a:gs>
                    <a:gs pos="72000">
                      <a:srgbClr val="0070C0"/>
                    </a:gs>
                  </a:gsLst>
                  <a:lin ang="0" scaled="0"/>
                </a:gra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разный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1 уровня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7C910-9105-48C9-AF0D-DBE418B9672D}"/>
              </a:ext>
            </a:extLst>
          </p:cNvPr>
          <p:cNvSpPr txBox="1"/>
          <p:nvPr/>
        </p:nvSpPr>
        <p:spPr>
          <a:xfrm>
            <a:off x="5010743" y="2849887"/>
            <a:ext cx="188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Форма:</a:t>
            </a:r>
          </a:p>
          <a:p>
            <a:pPr algn="ctr"/>
            <a:r>
              <a:rPr lang="ru-RU" dirty="0">
                <a:latin typeface="+mj-lt"/>
              </a:rPr>
              <a:t>разная</a:t>
            </a:r>
          </a:p>
          <a:p>
            <a:r>
              <a:rPr lang="ru-RU" dirty="0">
                <a:latin typeface="+mj-lt"/>
              </a:rPr>
              <a:t>Ротация:</a:t>
            </a:r>
          </a:p>
          <a:p>
            <a:pPr algn="ctr"/>
            <a:r>
              <a:rPr lang="ru-RU" dirty="0">
                <a:latin typeface="+mj-lt"/>
              </a:rPr>
              <a:t>нет</a:t>
            </a:r>
          </a:p>
          <a:p>
            <a:r>
              <a:rPr lang="ru-RU" dirty="0">
                <a:latin typeface="+mj-lt"/>
              </a:rPr>
              <a:t>Цвет: </a:t>
            </a:r>
          </a:p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металлический</a:t>
            </a:r>
          </a:p>
          <a:p>
            <a:r>
              <a:rPr lang="ru-RU" dirty="0">
                <a:latin typeface="+mj-lt"/>
              </a:rPr>
              <a:t>Доступ:</a:t>
            </a:r>
          </a:p>
          <a:p>
            <a:pPr algn="ctr"/>
            <a:r>
              <a:rPr lang="ru-RU" dirty="0">
                <a:latin typeface="+mj-lt"/>
              </a:rPr>
              <a:t>с 3 уровня</a:t>
            </a:r>
          </a:p>
        </p:txBody>
      </p:sp>
    </p:spTree>
    <p:extLst>
      <p:ext uri="{BB962C8B-B14F-4D97-AF65-F5344CB8AC3E}">
        <p14:creationId xmlns:p14="http://schemas.microsoft.com/office/powerpoint/2010/main" val="14593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льзовательское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Calibri Light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Архитектурная презентация</Template>
  <TotalTime>651</TotalTime>
  <Words>1450</Words>
  <Application>Microsoft Office PowerPoint</Application>
  <PresentationFormat>Широкоэкранный</PresentationFormat>
  <Paragraphs>405</Paragraphs>
  <Slides>62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7" baseType="lpstr">
      <vt:lpstr>Arial</vt:lpstr>
      <vt:lpstr>Avenir Next LT Pro Light</vt:lpstr>
      <vt:lpstr>Calibri Light</vt:lpstr>
      <vt:lpstr>Posterama</vt:lpstr>
      <vt:lpstr>Пользовательское</vt:lpstr>
      <vt:lpstr>ПРОЕКТ ИГРЫ НА PYGAMe  </vt:lpstr>
      <vt:lpstr>СОДЕРЖАНИЕ</vt:lpstr>
      <vt:lpstr>ИДЕЯ TETRIX’а</vt:lpstr>
      <vt:lpstr>Задачи</vt:lpstr>
      <vt:lpstr>КОНЦЕПЦИЯ</vt:lpstr>
      <vt:lpstr>Game base</vt:lpstr>
      <vt:lpstr>ОТЛИЧИТЕЛЬНЫЕ ЧЕРТЫ</vt:lpstr>
      <vt:lpstr>ФИГУРЫ</vt:lpstr>
      <vt:lpstr>ФИГУРЫ</vt:lpstr>
      <vt:lpstr>ФИГУРЫ</vt:lpstr>
      <vt:lpstr>НОВЫЕ ФОРМЫ</vt:lpstr>
      <vt:lpstr>НОВЫЕ ФОРМЫ</vt:lpstr>
      <vt:lpstr>Уровни и условия их прохождения</vt:lpstr>
      <vt:lpstr>БОНУСЫ</vt:lpstr>
      <vt:lpstr>БОНУСЫ</vt:lpstr>
      <vt:lpstr>БОНУСЫ</vt:lpstr>
      <vt:lpstr>БОНУСЫ</vt:lpstr>
      <vt:lpstr>БОНУСЫ</vt:lpstr>
      <vt:lpstr>БОНУСЫ</vt:lpstr>
      <vt:lpstr>БОНУСЫ</vt:lpstr>
      <vt:lpstr>БОНУСЫ</vt:lpstr>
      <vt:lpstr>БОНУСЫ</vt:lpstr>
      <vt:lpstr>БОНУСЫ</vt:lpstr>
      <vt:lpstr>БОНУСЫ</vt:lpstr>
      <vt:lpstr>ПРОЕКЦИЯ ФИГУР</vt:lpstr>
      <vt:lpstr>Интерфейс + ГЕЙМПЛЕЙ</vt:lpstr>
      <vt:lpstr>НАВИГАЦИЯ</vt:lpstr>
      <vt:lpstr>ГЛАВНОЕ МЕНЮ</vt:lpstr>
      <vt:lpstr>НАСТРОЙКИ</vt:lpstr>
      <vt:lpstr>НАСТРОЙКИ</vt:lpstr>
      <vt:lpstr>КАРТА УРОВНЕЙ</vt:lpstr>
      <vt:lpstr>ИГРА</vt:lpstr>
      <vt:lpstr>ИГРА</vt:lpstr>
      <vt:lpstr>ИГРА</vt:lpstr>
      <vt:lpstr>ИГРА</vt:lpstr>
      <vt:lpstr>ИГРА</vt:lpstr>
      <vt:lpstr>ИГРА</vt:lpstr>
      <vt:lpstr>ИГРА</vt:lpstr>
      <vt:lpstr>ИГРА</vt:lpstr>
      <vt:lpstr>ИГРА: ПАУЗА И УПРАЛЕНИЕ</vt:lpstr>
      <vt:lpstr>ИГРА: НАЧИСЛЕНИЕ ОЧКОВ</vt:lpstr>
      <vt:lpstr>ИГРА: ПОБЕДНОЕ ОКНО</vt:lpstr>
      <vt:lpstr>ИГРА: АНИМАЦИЯ ПОРАЖЕНИЯ</vt:lpstr>
      <vt:lpstr>ОПИСАНИЕ РЕаЛИЗАЦИИ</vt:lpstr>
      <vt:lpstr>КАТАЛОГ</vt:lpstr>
      <vt:lpstr>ОСОБЕННОСТИ ПРОГРАММЫ</vt:lpstr>
      <vt:lpstr>ОСОБЕННОСТИ ПРОГРАММЫ</vt:lpstr>
      <vt:lpstr>ЗАПУСК ИГРЫ</vt:lpstr>
      <vt:lpstr>ОГРОМНЫЙ ФАЙЛ КОНСТАНТ: VALUES.PY</vt:lpstr>
      <vt:lpstr>CSV-ФАЙЛЫ</vt:lpstr>
      <vt:lpstr>CSV-ФАЙЛЫ</vt:lpstr>
      <vt:lpstr>CSV-ФАЙЛЫ</vt:lpstr>
      <vt:lpstr>ИСПОЛЬЗОВАННЫЕ ТЕХНОЛОГИИ</vt:lpstr>
      <vt:lpstr>ИСПОЛЬЗОВАННЫЕ ТЕХНОЛОГИИ</vt:lpstr>
      <vt:lpstr>ИСПОЛЬЗОВАННЫЕ ТЕХНОЛОГИИ</vt:lpstr>
      <vt:lpstr>ИСПОЛЬЗОВАННЫЕ ТЕХНОЛОГИИ</vt:lpstr>
      <vt:lpstr>ИСПОЛЬЗОВАННЫЕ ТЕХНОЛОГИИ</vt:lpstr>
      <vt:lpstr>ИСПОЛЬЗОВАННЫЕ ТЕХНОЛОГИИ</vt:lpstr>
      <vt:lpstr>ИСПОЛЬЗОВАННЫЕ ТЕХНОЛОГИИ</vt:lpstr>
      <vt:lpstr>ИСПОЛЬЗОВАННЫЕ ТЕХНОЛОГИИ</vt:lpstr>
      <vt:lpstr>ЗАКЛЮЧЕНИЕ</vt:lpstr>
      <vt:lpstr> ИТОГИ КОМАНДНОЙ РАБОТЫ: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ИГРЫ НА PYGAMe ‘TETRIx’</dc:title>
  <dc:creator>Slava</dc:creator>
  <cp:lastModifiedBy>Slava</cp:lastModifiedBy>
  <cp:revision>116</cp:revision>
  <dcterms:created xsi:type="dcterms:W3CDTF">2025-02-07T05:50:45Z</dcterms:created>
  <dcterms:modified xsi:type="dcterms:W3CDTF">2025-02-07T16:41:56Z</dcterms:modified>
</cp:coreProperties>
</file>